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56" r:id="rId2"/>
  </p:sldMasterIdLst>
  <p:notesMasterIdLst>
    <p:notesMasterId r:id="rId31"/>
  </p:notesMasterIdLst>
  <p:handoutMasterIdLst>
    <p:handoutMasterId r:id="rId32"/>
  </p:handoutMasterIdLst>
  <p:sldIdLst>
    <p:sldId id="315" r:id="rId3"/>
    <p:sldId id="321" r:id="rId4"/>
    <p:sldId id="316" r:id="rId5"/>
    <p:sldId id="322" r:id="rId6"/>
    <p:sldId id="323" r:id="rId7"/>
    <p:sldId id="318" r:id="rId8"/>
    <p:sldId id="329" r:id="rId9"/>
    <p:sldId id="335" r:id="rId10"/>
    <p:sldId id="336" r:id="rId11"/>
    <p:sldId id="338" r:id="rId12"/>
    <p:sldId id="337" r:id="rId13"/>
    <p:sldId id="340" r:id="rId14"/>
    <p:sldId id="341" r:id="rId15"/>
    <p:sldId id="342" r:id="rId16"/>
    <p:sldId id="343" r:id="rId17"/>
    <p:sldId id="345" r:id="rId18"/>
    <p:sldId id="346" r:id="rId19"/>
    <p:sldId id="347" r:id="rId20"/>
    <p:sldId id="348" r:id="rId21"/>
    <p:sldId id="349" r:id="rId22"/>
    <p:sldId id="324" r:id="rId23"/>
    <p:sldId id="355" r:id="rId24"/>
    <p:sldId id="353" r:id="rId25"/>
    <p:sldId id="351" r:id="rId26"/>
    <p:sldId id="356" r:id="rId27"/>
    <p:sldId id="358" r:id="rId28"/>
    <p:sldId id="360" r:id="rId29"/>
    <p:sldId id="357" r:id="rId30"/>
  </p:sldIdLst>
  <p:sldSz cx="9144000" cy="6858000" type="screen4x3"/>
  <p:notesSz cx="7099300" cy="10234613"/>
  <p:defaultTextStyle>
    <a:defPPr>
      <a:defRPr lang="en-US"/>
    </a:defPPr>
    <a:lvl1pPr algn="l" rtl="0" fontAlgn="base">
      <a:lnSpc>
        <a:spcPct val="90000"/>
      </a:lnSpc>
      <a:spcBef>
        <a:spcPct val="0"/>
      </a:spcBef>
      <a:spcAft>
        <a:spcPct val="0"/>
      </a:spcAft>
      <a:defRPr sz="3600" b="1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0"/>
      </a:spcBef>
      <a:spcAft>
        <a:spcPct val="0"/>
      </a:spcAft>
      <a:defRPr sz="3600" b="1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0"/>
      </a:spcBef>
      <a:spcAft>
        <a:spcPct val="0"/>
      </a:spcAft>
      <a:defRPr sz="3600" b="1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0"/>
      </a:spcBef>
      <a:spcAft>
        <a:spcPct val="0"/>
      </a:spcAft>
      <a:defRPr sz="3600" b="1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0"/>
      </a:spcBef>
      <a:spcAft>
        <a:spcPct val="0"/>
      </a:spcAft>
      <a:defRPr sz="3600" b="1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2"/>
        </a:solidFill>
        <a:latin typeface="Arial" charset="0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DmCmAjGH5FYAQr0iLAtoCw==" hashData="H6u4d+gDaWpN/iYQtTbbI8mIQSI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FF00"/>
    <a:srgbClr val="00FFFF"/>
    <a:srgbClr val="FCFE96"/>
    <a:srgbClr val="969696"/>
    <a:srgbClr val="000000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6389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21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-1224" y="81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emf"/><Relationship Id="rId1" Type="http://schemas.openxmlformats.org/officeDocument/2006/relationships/image" Target="../media/image21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wmf"/><Relationship Id="rId1" Type="http://schemas.openxmlformats.org/officeDocument/2006/relationships/image" Target="../media/image21.emf"/><Relationship Id="rId4" Type="http://schemas.openxmlformats.org/officeDocument/2006/relationships/image" Target="../media/image30.e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13" Type="http://schemas.openxmlformats.org/officeDocument/2006/relationships/image" Target="../media/image43.emf"/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12" Type="http://schemas.openxmlformats.org/officeDocument/2006/relationships/image" Target="../media/image42.emf"/><Relationship Id="rId2" Type="http://schemas.openxmlformats.org/officeDocument/2006/relationships/image" Target="../media/image32.wmf"/><Relationship Id="rId1" Type="http://schemas.openxmlformats.org/officeDocument/2006/relationships/image" Target="../media/image31.emf"/><Relationship Id="rId6" Type="http://schemas.openxmlformats.org/officeDocument/2006/relationships/image" Target="../media/image36.emf"/><Relationship Id="rId11" Type="http://schemas.openxmlformats.org/officeDocument/2006/relationships/image" Target="../media/image41.emf"/><Relationship Id="rId5" Type="http://schemas.openxmlformats.org/officeDocument/2006/relationships/image" Target="../media/image35.emf"/><Relationship Id="rId15" Type="http://schemas.openxmlformats.org/officeDocument/2006/relationships/image" Target="../media/image45.emf"/><Relationship Id="rId10" Type="http://schemas.openxmlformats.org/officeDocument/2006/relationships/image" Target="../media/image40.emf"/><Relationship Id="rId4" Type="http://schemas.openxmlformats.org/officeDocument/2006/relationships/image" Target="../media/image34.emf"/><Relationship Id="rId9" Type="http://schemas.openxmlformats.org/officeDocument/2006/relationships/image" Target="../media/image39.emf"/><Relationship Id="rId14" Type="http://schemas.openxmlformats.org/officeDocument/2006/relationships/image" Target="../media/image4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emf"/><Relationship Id="rId1" Type="http://schemas.openxmlformats.org/officeDocument/2006/relationships/image" Target="../media/image47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image" Target="../media/image53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e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4" Type="http://schemas.openxmlformats.org/officeDocument/2006/relationships/image" Target="../media/image6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emf"/><Relationship Id="rId1" Type="http://schemas.openxmlformats.org/officeDocument/2006/relationships/image" Target="../media/image61.wmf"/><Relationship Id="rId4" Type="http://schemas.openxmlformats.org/officeDocument/2006/relationships/image" Target="../media/image6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emf"/><Relationship Id="rId1" Type="http://schemas.openxmlformats.org/officeDocument/2006/relationships/image" Target="../media/image66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emf"/><Relationship Id="rId1" Type="http://schemas.openxmlformats.org/officeDocument/2006/relationships/image" Target="../media/image75.emf"/><Relationship Id="rId4" Type="http://schemas.openxmlformats.org/officeDocument/2006/relationships/image" Target="../media/image78.e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emf"/><Relationship Id="rId1" Type="http://schemas.openxmlformats.org/officeDocument/2006/relationships/image" Target="../media/image79.emf"/><Relationship Id="rId4" Type="http://schemas.openxmlformats.org/officeDocument/2006/relationships/image" Target="../media/image8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e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e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emf"/><Relationship Id="rId4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1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2" tIns="46911" rIns="93822" bIns="46911" numCol="1" anchor="t" anchorCtr="0" compatLnSpc="1">
            <a:prstTxWarp prst="textNoShape">
              <a:avLst/>
            </a:prstTxWarp>
          </a:bodyPr>
          <a:lstStyle>
            <a:lvl1pPr defTabSz="939800">
              <a:lnSpc>
                <a:spcPct val="100000"/>
              </a:lnSpc>
              <a:defRPr sz="13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2" tIns="46911" rIns="93822" bIns="46911" numCol="1" anchor="t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defRPr sz="13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2" tIns="46911" rIns="93822" bIns="46911" numCol="1" anchor="b" anchorCtr="0" compatLnSpc="1">
            <a:prstTxWarp prst="textNoShape">
              <a:avLst/>
            </a:prstTxWarp>
          </a:bodyPr>
          <a:lstStyle>
            <a:lvl1pPr defTabSz="939800">
              <a:lnSpc>
                <a:spcPct val="100000"/>
              </a:lnSpc>
              <a:defRPr sz="13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2" tIns="46911" rIns="93822" bIns="46911" numCol="1" anchor="b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defRPr sz="13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498C19D-CA32-4FD0-B39A-4CACD6DEB4D0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8032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2" tIns="46911" rIns="93822" bIns="46911" numCol="1" anchor="t" anchorCtr="0" compatLnSpc="1">
            <a:prstTxWarp prst="textNoShape">
              <a:avLst/>
            </a:prstTxWarp>
          </a:bodyPr>
          <a:lstStyle>
            <a:lvl1pPr defTabSz="939800">
              <a:lnSpc>
                <a:spcPct val="100000"/>
              </a:lnSpc>
              <a:defRPr sz="13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2" tIns="46911" rIns="93822" bIns="46911" numCol="1" anchor="t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defRPr sz="13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2513"/>
            <a:ext cx="520382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2" tIns="46911" rIns="93822" bIns="469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Klicken Sie, um die Formate des Vorlagentextes zu bearbeiten</a:t>
            </a:r>
          </a:p>
          <a:p>
            <a:pPr lvl="1"/>
            <a:r>
              <a:rPr lang="de-CH" noProof="0" smtClean="0"/>
              <a:t>Zweite Ebene</a:t>
            </a:r>
          </a:p>
          <a:p>
            <a:pPr lvl="2"/>
            <a:r>
              <a:rPr lang="de-CH" noProof="0" smtClean="0"/>
              <a:t>Dritte Ebene</a:t>
            </a:r>
          </a:p>
          <a:p>
            <a:pPr lvl="3"/>
            <a:r>
              <a:rPr lang="de-CH" noProof="0" smtClean="0"/>
              <a:t>Vierte Ebene</a:t>
            </a:r>
          </a:p>
          <a:p>
            <a:pPr lvl="4"/>
            <a:r>
              <a:rPr lang="de-CH" noProof="0" smtClean="0"/>
              <a:t>Fünfte Ebene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2" tIns="46911" rIns="93822" bIns="46911" numCol="1" anchor="b" anchorCtr="0" compatLnSpc="1">
            <a:prstTxWarp prst="textNoShape">
              <a:avLst/>
            </a:prstTxWarp>
          </a:bodyPr>
          <a:lstStyle>
            <a:lvl1pPr defTabSz="939800">
              <a:lnSpc>
                <a:spcPct val="100000"/>
              </a:lnSpc>
              <a:defRPr sz="13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22" tIns="46911" rIns="93822" bIns="46911" numCol="1" anchor="b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defRPr sz="13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D53AE94-B5FE-4B2A-AA43-BD3FCD35566F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4394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79EB729A-FA83-45DB-A5D8-3985644D94CF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DCDE351F-0F89-4E47-A5D3-BCA8DE9690CE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10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AA9DF24F-96DB-4C86-8EF8-77D18CB045BA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11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B8536B70-1A8C-4D0E-950C-2D64694E4867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12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29FB536A-267E-41BA-BCCA-7F7A9BAC5207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13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FE5DB8BE-CC71-4B77-9E50-E607092D16AE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14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201369DE-4BFF-49C3-A59D-1E9BCCBCBA53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15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C5EF11E4-BE66-4867-A7A7-FCBA0175A986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16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4C358415-6847-42B3-8F66-A161CC3E806E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17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F25466B2-9E46-4B00-8D85-75AE5F640738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18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FB01418A-84A6-41CE-BD50-C43B2A89C393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19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2BB25504-16F8-4696-8FE6-90E619525DFB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4E4FE2A3-FF64-449C-8BF8-260CD9F7EA99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20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FB9C0E46-7938-4D05-9B40-4C1446F07E90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21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3604DA60-D88D-4F02-B0D8-F8F203415318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22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C34C85E0-2E39-4DC4-AC78-79F4E0A15384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23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1F1E7713-991C-492B-8A33-250DD21C74F7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24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52DA9119-E735-4012-AC9C-E14433628D86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25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38D6E81E-F33D-4ADF-9594-5C0ABA73908F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26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6B9E69B8-5F09-45BA-A2B9-4AF5F898B775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27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F6CE11E5-D4E6-48BA-96D5-D03BE4218B39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28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22DAD473-A123-4433-9279-1957322DC88B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3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6DAF7806-0294-45DA-8487-00496B5CD0C2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4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267B0E9D-1F99-48AC-8FC8-CFD46C2D75A7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5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3F14F49D-244E-45B8-AE44-3CD6C05932FF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6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C3E10109-B1E9-498A-B8EC-7F79ADEC0974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7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6A52D867-6979-49E0-A90A-C8E69DB2045D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8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398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39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fld id="{F1828191-3383-4A84-89E2-D55EB67068DD}" type="slidenum">
              <a:rPr lang="de-CH" altLang="de-DE" sz="13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9</a:t>
            </a:fld>
            <a:endParaRPr lang="de-CH" altLang="de-DE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87705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100000"/>
              </a:lnSpc>
              <a:defRPr/>
            </a:pPr>
            <a:fld id="{80796479-61F4-4FD0-9C05-34B2319D8CFD}" type="slidenum">
              <a:rPr lang="en-US" sz="1400">
                <a:solidFill>
                  <a:schemeClr val="tx1"/>
                </a:solidFill>
              </a:rPr>
              <a:pPr algn="r">
                <a:lnSpc>
                  <a:spcPct val="100000"/>
                </a:lnSpc>
                <a:defRPr/>
              </a:pPr>
              <a:t>‹Nr.›</a:t>
            </a:fld>
            <a:endParaRPr lang="en-US" sz="1400">
              <a:solidFill>
                <a:schemeClr val="tx1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5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999999"/>
              </a:clrFrom>
              <a:clrTo>
                <a:srgbClr val="99999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190750" y="381000"/>
            <a:ext cx="65579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50000"/>
              </a:spcBef>
              <a:defRPr/>
            </a:pPr>
            <a:r>
              <a:rPr lang="de-CH" altLang="de-CH" sz="1400" b="0">
                <a:solidFill>
                  <a:schemeClr val="bg1"/>
                </a:solidFill>
                <a:latin typeface="HelveticaNeue LT 45 Light" pitchFamily="34" charset="0"/>
              </a:rPr>
              <a:t>Technik und Informatik / EKT</a:t>
            </a:r>
          </a:p>
        </p:txBody>
      </p:sp>
      <p:sp>
        <p:nvSpPr>
          <p:cNvPr id="8448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de-CH"/>
              <a:t>Formatvorlage des Untertitelmasters durch Klicken bearbeiten</a:t>
            </a:r>
          </a:p>
        </p:txBody>
      </p:sp>
      <p:sp>
        <p:nvSpPr>
          <p:cNvPr id="844809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Titelmasterformat durch Klicken bearbeiten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416675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100000"/>
              </a:lnSpc>
              <a:defRPr sz="14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1A60427-BFB0-4800-BB3B-B57ACC2245C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335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9382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84988" y="0"/>
            <a:ext cx="2259012" cy="64595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7950" y="0"/>
            <a:ext cx="6624638" cy="645953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1231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24300" y="0"/>
            <a:ext cx="5219700" cy="6207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07950" y="1125538"/>
            <a:ext cx="4319588" cy="5334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9938" y="1125538"/>
            <a:ext cx="4321175" cy="5334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042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24300" y="0"/>
            <a:ext cx="5219700" cy="6207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07950" y="1125538"/>
            <a:ext cx="4319588" cy="5334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579938" y="1125538"/>
            <a:ext cx="4321175" cy="2590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579938" y="3868738"/>
            <a:ext cx="4321175" cy="2590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02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24300" y="0"/>
            <a:ext cx="5219700" cy="6207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7950" y="1125538"/>
            <a:ext cx="4319588" cy="5334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579938" y="1125538"/>
            <a:ext cx="4321175" cy="2590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579938" y="3868738"/>
            <a:ext cx="4321175" cy="2590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106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3924300" y="0"/>
            <a:ext cx="5219700" cy="6207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07950" y="1125538"/>
            <a:ext cx="4319588" cy="2590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579938" y="1125538"/>
            <a:ext cx="4321175" cy="2590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107950" y="3868738"/>
            <a:ext cx="4319588" cy="2590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579938" y="3868738"/>
            <a:ext cx="4321175" cy="2590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584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CC85C-4982-4B56-B7C5-7E994A806855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5071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71C68-1052-49DE-8AA0-1E830AF8811A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6223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2DF05-865E-4A76-94D9-0ED1EDA8ADEC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13657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67E06-F0EC-4998-8179-7234C9AF9E3A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7552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2751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FBFDC-F4EB-4F9B-9254-2AF3ABF43EFC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29462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5F5E4-B5ED-49E7-8203-1D6D77368F08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436008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BF498-BC9E-4591-8655-80F367236AB2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2159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4728C-0185-41EC-B515-AA9B80035B92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38970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CFF88-0E5A-4057-8308-88A3DEE9F053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82901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B7745-8365-4E31-A410-8A7CB4F928F1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65311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B52CE-224A-4E21-A31E-DDA776CE5479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9468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1384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7950" y="1125538"/>
            <a:ext cx="4319588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9938" y="1125538"/>
            <a:ext cx="4321175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244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06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85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55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330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001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75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7950" y="6538913"/>
            <a:ext cx="53276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125538"/>
            <a:ext cx="8793163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die Formate des Vorlagentextes zu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842757" name="Rectangle 5"/>
          <p:cNvSpPr>
            <a:spLocks noChangeArrowheads="1"/>
          </p:cNvSpPr>
          <p:nvPr/>
        </p:nvSpPr>
        <p:spPr bwMode="auto">
          <a:xfrm>
            <a:off x="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defRPr/>
            </a:pPr>
            <a:fld id="{D7AB820D-7CA3-4E96-AA56-41AED1F3F1AE}" type="slidenum">
              <a:rPr lang="en-US" sz="1400">
                <a:solidFill>
                  <a:schemeClr val="tx1"/>
                </a:solidFill>
              </a:rPr>
              <a:pPr>
                <a:lnSpc>
                  <a:spcPct val="100000"/>
                </a:lnSpc>
                <a:defRPr/>
              </a:pPr>
              <a:t>‹Nr.›</a:t>
            </a:fld>
            <a:endParaRPr lang="en-US" sz="1400">
              <a:solidFill>
                <a:schemeClr val="tx1"/>
              </a:solidFill>
            </a:endParaRPr>
          </a:p>
        </p:txBody>
      </p:sp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5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7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999999"/>
              </a:clrFrom>
              <a:clrTo>
                <a:srgbClr val="99999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2760" name="Text Box 8"/>
          <p:cNvSpPr txBox="1">
            <a:spLocks noChangeArrowheads="1"/>
          </p:cNvSpPr>
          <p:nvPr/>
        </p:nvSpPr>
        <p:spPr bwMode="auto">
          <a:xfrm>
            <a:off x="2190750" y="381000"/>
            <a:ext cx="65579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50000"/>
              </a:spcBef>
              <a:defRPr/>
            </a:pPr>
            <a:r>
              <a:rPr lang="de-CH" altLang="de-CH" sz="1400" b="0">
                <a:solidFill>
                  <a:schemeClr val="bg1"/>
                </a:solidFill>
                <a:latin typeface="HelveticaNeue LT 45 Light" pitchFamily="34" charset="0"/>
              </a:rPr>
              <a:t>Technik und Informatik / EKT</a:t>
            </a:r>
          </a:p>
        </p:txBody>
      </p:sp>
      <p:sp>
        <p:nvSpPr>
          <p:cNvPr id="266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924300" y="0"/>
            <a:ext cx="52197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Active Circuits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smtClean="0"/>
              <a:t>Titelmasterformat durch Klicken bearbeiten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smtClean="0"/>
              <a:t>Textmasterformate durch Klicken bearbeiten</a:t>
            </a:r>
          </a:p>
          <a:p>
            <a:pPr lvl="1"/>
            <a:r>
              <a:rPr lang="de-CH" altLang="de-DE" smtClean="0"/>
              <a:t>Zweite Ebene</a:t>
            </a:r>
          </a:p>
          <a:p>
            <a:pPr lvl="2"/>
            <a:r>
              <a:rPr lang="de-CH" altLang="de-DE" smtClean="0"/>
              <a:t>Dritte Ebene</a:t>
            </a:r>
          </a:p>
          <a:p>
            <a:pPr lvl="3"/>
            <a:r>
              <a:rPr lang="de-CH" altLang="de-DE" smtClean="0"/>
              <a:t>Vierte Ebene</a:t>
            </a:r>
          </a:p>
          <a:p>
            <a:pPr lvl="4"/>
            <a:r>
              <a:rPr lang="de-CH" altLang="de-DE" smtClean="0"/>
              <a:t>Fünfte Ebene</a:t>
            </a:r>
          </a:p>
        </p:txBody>
      </p:sp>
      <p:sp>
        <p:nvSpPr>
          <p:cNvPr id="843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4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843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4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843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964AADF-3421-4D82-B38C-A7956CEB6586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4.emf"/><Relationship Id="rId4" Type="http://schemas.openxmlformats.org/officeDocument/2006/relationships/oleObject" Target="../embeddings/oleObject2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6.e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21.emf"/><Relationship Id="rId4" Type="http://schemas.openxmlformats.org/officeDocument/2006/relationships/oleObject" Target="../embeddings/oleObject26.bin"/><Relationship Id="rId9" Type="http://schemas.openxmlformats.org/officeDocument/2006/relationships/image" Target="../media/image27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30.emf"/><Relationship Id="rId5" Type="http://schemas.openxmlformats.org/officeDocument/2006/relationships/image" Target="../media/image21.e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5.emf"/><Relationship Id="rId18" Type="http://schemas.openxmlformats.org/officeDocument/2006/relationships/oleObject" Target="../embeddings/oleObject40.bin"/><Relationship Id="rId26" Type="http://schemas.openxmlformats.org/officeDocument/2006/relationships/oleObject" Target="../embeddings/oleObject44.bin"/><Relationship Id="rId3" Type="http://schemas.openxmlformats.org/officeDocument/2006/relationships/notesSlide" Target="../notesSlides/notesSlide13.xml"/><Relationship Id="rId21" Type="http://schemas.openxmlformats.org/officeDocument/2006/relationships/image" Target="../media/image39.emf"/><Relationship Id="rId7" Type="http://schemas.openxmlformats.org/officeDocument/2006/relationships/image" Target="../media/image32.wmf"/><Relationship Id="rId12" Type="http://schemas.openxmlformats.org/officeDocument/2006/relationships/oleObject" Target="../embeddings/oleObject37.bin"/><Relationship Id="rId17" Type="http://schemas.openxmlformats.org/officeDocument/2006/relationships/image" Target="../media/image37.emf"/><Relationship Id="rId25" Type="http://schemas.openxmlformats.org/officeDocument/2006/relationships/image" Target="../media/image41.emf"/><Relationship Id="rId33" Type="http://schemas.openxmlformats.org/officeDocument/2006/relationships/image" Target="../media/image45.emf"/><Relationship Id="rId2" Type="http://schemas.openxmlformats.org/officeDocument/2006/relationships/slideLayout" Target="../slideLayouts/slideLayout15.xml"/><Relationship Id="rId16" Type="http://schemas.openxmlformats.org/officeDocument/2006/relationships/oleObject" Target="../embeddings/oleObject39.bin"/><Relationship Id="rId20" Type="http://schemas.openxmlformats.org/officeDocument/2006/relationships/oleObject" Target="../embeddings/oleObject41.bin"/><Relationship Id="rId29" Type="http://schemas.openxmlformats.org/officeDocument/2006/relationships/image" Target="../media/image43.emf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34.emf"/><Relationship Id="rId24" Type="http://schemas.openxmlformats.org/officeDocument/2006/relationships/oleObject" Target="../embeddings/oleObject43.bin"/><Relationship Id="rId32" Type="http://schemas.openxmlformats.org/officeDocument/2006/relationships/oleObject" Target="../embeddings/oleObject47.bin"/><Relationship Id="rId5" Type="http://schemas.openxmlformats.org/officeDocument/2006/relationships/image" Target="../media/image31.emf"/><Relationship Id="rId15" Type="http://schemas.openxmlformats.org/officeDocument/2006/relationships/image" Target="../media/image36.emf"/><Relationship Id="rId23" Type="http://schemas.openxmlformats.org/officeDocument/2006/relationships/image" Target="../media/image40.emf"/><Relationship Id="rId28" Type="http://schemas.openxmlformats.org/officeDocument/2006/relationships/oleObject" Target="../embeddings/oleObject45.bin"/><Relationship Id="rId10" Type="http://schemas.openxmlformats.org/officeDocument/2006/relationships/oleObject" Target="../embeddings/oleObject36.bin"/><Relationship Id="rId19" Type="http://schemas.openxmlformats.org/officeDocument/2006/relationships/image" Target="../media/image38.emf"/><Relationship Id="rId31" Type="http://schemas.openxmlformats.org/officeDocument/2006/relationships/image" Target="../media/image44.e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3.emf"/><Relationship Id="rId14" Type="http://schemas.openxmlformats.org/officeDocument/2006/relationships/oleObject" Target="../embeddings/oleObject38.bin"/><Relationship Id="rId22" Type="http://schemas.openxmlformats.org/officeDocument/2006/relationships/oleObject" Target="../embeddings/oleObject42.bin"/><Relationship Id="rId27" Type="http://schemas.openxmlformats.org/officeDocument/2006/relationships/image" Target="../media/image42.emf"/><Relationship Id="rId30" Type="http://schemas.openxmlformats.org/officeDocument/2006/relationships/oleObject" Target="../embeddings/oleObject46.bin"/><Relationship Id="rId8" Type="http://schemas.openxmlformats.org/officeDocument/2006/relationships/oleObject" Target="../embeddings/oleObject3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46.emf"/><Relationship Id="rId4" Type="http://schemas.openxmlformats.org/officeDocument/2006/relationships/oleObject" Target="../embeddings/oleObject4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8.e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0.bin"/><Relationship Id="rId5" Type="http://schemas.openxmlformats.org/officeDocument/2006/relationships/image" Target="../media/image47.emf"/><Relationship Id="rId4" Type="http://schemas.openxmlformats.org/officeDocument/2006/relationships/oleObject" Target="../embeddings/oleObject49.bin"/><Relationship Id="rId9" Type="http://schemas.openxmlformats.org/officeDocument/2006/relationships/image" Target="../media/image49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1.e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3.bin"/><Relationship Id="rId5" Type="http://schemas.openxmlformats.org/officeDocument/2006/relationships/image" Target="../media/image50.emf"/><Relationship Id="rId4" Type="http://schemas.openxmlformats.org/officeDocument/2006/relationships/oleObject" Target="../embeddings/oleObject52.bin"/><Relationship Id="rId9" Type="http://schemas.openxmlformats.org/officeDocument/2006/relationships/image" Target="../media/image5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54.e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53.wmf"/><Relationship Id="rId4" Type="http://schemas.openxmlformats.org/officeDocument/2006/relationships/oleObject" Target="../embeddings/oleObject5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6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8.bin"/><Relationship Id="rId5" Type="http://schemas.openxmlformats.org/officeDocument/2006/relationships/image" Target="../media/image55.emf"/><Relationship Id="rId4" Type="http://schemas.openxmlformats.org/officeDocument/2006/relationships/oleObject" Target="../embeddings/oleObject57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58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60.bin"/><Relationship Id="rId11" Type="http://schemas.openxmlformats.org/officeDocument/2006/relationships/image" Target="../media/image60.wmf"/><Relationship Id="rId5" Type="http://schemas.openxmlformats.org/officeDocument/2006/relationships/image" Target="../media/image57.wmf"/><Relationship Id="rId10" Type="http://schemas.openxmlformats.org/officeDocument/2006/relationships/oleObject" Target="../embeddings/oleObject62.bin"/><Relationship Id="rId4" Type="http://schemas.openxmlformats.org/officeDocument/2006/relationships/oleObject" Target="../embeddings/oleObject59.bin"/><Relationship Id="rId9" Type="http://schemas.openxmlformats.org/officeDocument/2006/relationships/image" Target="../media/image59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2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64.bin"/><Relationship Id="rId11" Type="http://schemas.openxmlformats.org/officeDocument/2006/relationships/image" Target="../media/image64.wmf"/><Relationship Id="rId5" Type="http://schemas.openxmlformats.org/officeDocument/2006/relationships/image" Target="../media/image61.wmf"/><Relationship Id="rId10" Type="http://schemas.openxmlformats.org/officeDocument/2006/relationships/oleObject" Target="../embeddings/oleObject66.bin"/><Relationship Id="rId4" Type="http://schemas.openxmlformats.org/officeDocument/2006/relationships/oleObject" Target="../embeddings/oleObject63.bin"/><Relationship Id="rId9" Type="http://schemas.openxmlformats.org/officeDocument/2006/relationships/image" Target="../media/image6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65.emf"/><Relationship Id="rId4" Type="http://schemas.openxmlformats.org/officeDocument/2006/relationships/oleObject" Target="../embeddings/oleObject67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67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69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68.bin"/><Relationship Id="rId9" Type="http://schemas.openxmlformats.org/officeDocument/2006/relationships/image" Target="../media/image6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69.emf"/><Relationship Id="rId4" Type="http://schemas.openxmlformats.org/officeDocument/2006/relationships/oleObject" Target="../embeddings/oleObject7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72.bin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76.e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74.bin"/><Relationship Id="rId11" Type="http://schemas.openxmlformats.org/officeDocument/2006/relationships/image" Target="../media/image78.emf"/><Relationship Id="rId5" Type="http://schemas.openxmlformats.org/officeDocument/2006/relationships/image" Target="../media/image75.emf"/><Relationship Id="rId10" Type="http://schemas.openxmlformats.org/officeDocument/2006/relationships/oleObject" Target="../embeddings/oleObject76.bin"/><Relationship Id="rId4" Type="http://schemas.openxmlformats.org/officeDocument/2006/relationships/oleObject" Target="../embeddings/oleObject73.bin"/><Relationship Id="rId9" Type="http://schemas.openxmlformats.org/officeDocument/2006/relationships/image" Target="../media/image77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80.e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78.bin"/><Relationship Id="rId11" Type="http://schemas.openxmlformats.org/officeDocument/2006/relationships/image" Target="../media/image82.emf"/><Relationship Id="rId5" Type="http://schemas.openxmlformats.org/officeDocument/2006/relationships/image" Target="../media/image79.emf"/><Relationship Id="rId10" Type="http://schemas.openxmlformats.org/officeDocument/2006/relationships/oleObject" Target="../embeddings/oleObject80.bin"/><Relationship Id="rId4" Type="http://schemas.openxmlformats.org/officeDocument/2006/relationships/oleObject" Target="../embeddings/oleObject77.bin"/><Relationship Id="rId9" Type="http://schemas.openxmlformats.org/officeDocument/2006/relationships/image" Target="../media/image8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9.wmf"/><Relationship Id="rId2" Type="http://schemas.openxmlformats.org/officeDocument/2006/relationships/tags" Target="../tags/tag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e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8.wmf"/><Relationship Id="rId4" Type="http://schemas.openxmlformats.org/officeDocument/2006/relationships/notesSlide" Target="../notesSlides/notesSlide6.xml"/><Relationship Id="rId9" Type="http://schemas.openxmlformats.org/officeDocument/2006/relationships/oleObject" Target="../embeddings/oleObject1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1.emf"/><Relationship Id="rId4" Type="http://schemas.openxmlformats.org/officeDocument/2006/relationships/oleObject" Target="../embeddings/oleObject2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1.emf"/><Relationship Id="rId4" Type="http://schemas.openxmlformats.org/officeDocument/2006/relationships/oleObject" Target="../embeddings/oleObject2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1026" name="Object 2055"/>
          <p:cNvGraphicFramePr>
            <a:graphicFrameLocks noGrp="1" noChangeAspect="1"/>
          </p:cNvGraphicFramePr>
          <p:nvPr>
            <p:ph idx="1"/>
          </p:nvPr>
        </p:nvGraphicFramePr>
        <p:xfrm>
          <a:off x="2071688" y="966788"/>
          <a:ext cx="5868987" cy="586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VISIO" r:id="rId4" imgW="2926800" imgH="2926800" progId="Visio.Drawing.6">
                  <p:embed/>
                </p:oleObj>
              </mc:Choice>
              <mc:Fallback>
                <p:oleObj name="VISIO" r:id="rId4" imgW="2926800" imgH="2926800" progId="Visio.Drawing.6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40000" contrast="-4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88" y="966788"/>
                        <a:ext cx="5868987" cy="5868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Text Box 2057"/>
          <p:cNvSpPr txBox="1">
            <a:spLocks noChangeArrowheads="1"/>
          </p:cNvSpPr>
          <p:nvPr/>
        </p:nvSpPr>
        <p:spPr bwMode="auto">
          <a:xfrm>
            <a:off x="3422650" y="2079625"/>
            <a:ext cx="3163888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CH" altLang="de-DE" sz="4400"/>
              <a:t>Einführung</a:t>
            </a:r>
          </a:p>
          <a:p>
            <a:pPr algn="ctr" eaLnBrk="1" hangingPunct="1"/>
            <a:r>
              <a:rPr lang="de-CH" altLang="de-DE" sz="4400"/>
              <a:t> in die</a:t>
            </a:r>
          </a:p>
        </p:txBody>
      </p:sp>
      <p:sp>
        <p:nvSpPr>
          <p:cNvPr id="1029" name="Text Box 2058"/>
          <p:cNvSpPr txBox="1">
            <a:spLocks noChangeArrowheads="1"/>
          </p:cNvSpPr>
          <p:nvPr/>
        </p:nvSpPr>
        <p:spPr bwMode="auto">
          <a:xfrm>
            <a:off x="865188" y="5935663"/>
            <a:ext cx="2060575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600"/>
              <a:t>Prof. F. Dellsperger</a:t>
            </a:r>
          </a:p>
        </p:txBody>
      </p:sp>
      <p:sp>
        <p:nvSpPr>
          <p:cNvPr id="1030" name="Text Box 2061"/>
          <p:cNvSpPr txBox="1">
            <a:spLocks noChangeArrowheads="1"/>
          </p:cNvSpPr>
          <p:nvPr/>
        </p:nvSpPr>
        <p:spPr bwMode="auto">
          <a:xfrm>
            <a:off x="3354388" y="3868738"/>
            <a:ext cx="3351212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4400"/>
              <a:t>Smith Chart</a:t>
            </a:r>
          </a:p>
        </p:txBody>
      </p:sp>
      <p:sp>
        <p:nvSpPr>
          <p:cNvPr id="1031" name="AutoShape 206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hteck 29"/>
          <p:cNvSpPr>
            <a:spLocks noChangeArrowheads="1"/>
          </p:cNvSpPr>
          <p:nvPr/>
        </p:nvSpPr>
        <p:spPr bwMode="auto">
          <a:xfrm>
            <a:off x="5360988" y="962025"/>
            <a:ext cx="1174750" cy="2746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9221" name="Rechteck 30"/>
          <p:cNvSpPr>
            <a:spLocks noChangeArrowheads="1"/>
          </p:cNvSpPr>
          <p:nvPr/>
        </p:nvSpPr>
        <p:spPr bwMode="auto">
          <a:xfrm>
            <a:off x="2676525" y="979488"/>
            <a:ext cx="2135188" cy="28892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graphicFrame>
        <p:nvGraphicFramePr>
          <p:cNvPr id="9218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3270250" y="1303338"/>
          <a:ext cx="5588000" cy="555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1" name="VISIO" r:id="rId4" imgW="3417840" imgH="3398040" progId="Visio.Drawing.6">
                  <p:embed/>
                </p:oleObj>
              </mc:Choice>
              <mc:Fallback>
                <p:oleObj name="VISIO" r:id="rId4" imgW="3417840" imgH="339804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0250" y="1303338"/>
                        <a:ext cx="5588000" cy="555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9219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852488" y="1646238"/>
          <a:ext cx="1357312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2" name="Equation" r:id="rId6" imgW="850680" imgH="419040" progId="Equation.DSMT4">
                  <p:embed/>
                </p:oleObj>
              </mc:Choice>
              <mc:Fallback>
                <p:oleObj name="Equation" r:id="rId6" imgW="85068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488" y="1646238"/>
                        <a:ext cx="1357312" cy="60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Text Box 5"/>
          <p:cNvSpPr txBox="1">
            <a:spLocks noChangeArrowheads="1"/>
          </p:cNvSpPr>
          <p:nvPr/>
        </p:nvSpPr>
        <p:spPr bwMode="auto">
          <a:xfrm>
            <a:off x="900113" y="911225"/>
            <a:ext cx="7632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Ortskreise für </a:t>
            </a:r>
            <a:r>
              <a:rPr lang="de-CH" altLang="de-DE" sz="2000">
                <a:solidFill>
                  <a:srgbClr val="FF0000"/>
                </a:solidFill>
              </a:rPr>
              <a:t>r = 0.2, 0.5, 1, 2, 4</a:t>
            </a:r>
            <a:r>
              <a:rPr lang="de-CH" altLang="de-DE" sz="2000">
                <a:solidFill>
                  <a:srgbClr val="000000"/>
                </a:solidFill>
              </a:rPr>
              <a:t> und</a:t>
            </a:r>
            <a:r>
              <a:rPr lang="de-CH" altLang="de-DE" sz="2000"/>
              <a:t> </a:t>
            </a:r>
            <a:r>
              <a:rPr lang="en-US" altLang="de-DE" sz="2000">
                <a:solidFill>
                  <a:srgbClr val="FF0000"/>
                </a:solidFill>
                <a:cs typeface="Arial" charset="0"/>
              </a:rPr>
              <a:t>-</a:t>
            </a:r>
            <a:r>
              <a:rPr lang="de-CH" altLang="de-DE" sz="2000">
                <a:solidFill>
                  <a:srgbClr val="FF0000"/>
                </a:solidFill>
                <a:cs typeface="Arial" charset="0"/>
              </a:rPr>
              <a:t>∞&lt;x&lt;+∞</a:t>
            </a:r>
          </a:p>
        </p:txBody>
      </p:sp>
      <p:sp>
        <p:nvSpPr>
          <p:cNvPr id="9224" name="Text Box 6"/>
          <p:cNvSpPr txBox="1">
            <a:spLocks noChangeArrowheads="1"/>
          </p:cNvSpPr>
          <p:nvPr/>
        </p:nvSpPr>
        <p:spPr bwMode="auto">
          <a:xfrm>
            <a:off x="950913" y="3613150"/>
            <a:ext cx="1416050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</a:rPr>
              <a:t>∞&lt;x&lt;+∞</a:t>
            </a:r>
          </a:p>
        </p:txBody>
      </p:sp>
      <p:sp>
        <p:nvSpPr>
          <p:cNvPr id="9225" name="Text Box 8"/>
          <p:cNvSpPr txBox="1">
            <a:spLocks noChangeArrowheads="1"/>
          </p:cNvSpPr>
          <p:nvPr/>
        </p:nvSpPr>
        <p:spPr bwMode="auto">
          <a:xfrm>
            <a:off x="971550" y="2809875"/>
            <a:ext cx="54768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r =</a:t>
            </a:r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8348663" y="40100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9227" name="Oval 24"/>
          <p:cNvSpPr>
            <a:spLocks noChangeArrowheads="1"/>
          </p:cNvSpPr>
          <p:nvPr/>
        </p:nvSpPr>
        <p:spPr bwMode="auto">
          <a:xfrm>
            <a:off x="6045200" y="2889250"/>
            <a:ext cx="2330450" cy="2324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9228" name="Text Box 39"/>
          <p:cNvSpPr txBox="1">
            <a:spLocks noChangeArrowheads="1"/>
          </p:cNvSpPr>
          <p:nvPr/>
        </p:nvSpPr>
        <p:spPr bwMode="auto">
          <a:xfrm>
            <a:off x="5986463" y="4006850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229" name="Oval 40"/>
          <p:cNvSpPr>
            <a:spLocks noChangeArrowheads="1"/>
          </p:cNvSpPr>
          <p:nvPr/>
        </p:nvSpPr>
        <p:spPr bwMode="auto">
          <a:xfrm>
            <a:off x="4464050" y="2117725"/>
            <a:ext cx="3902075" cy="3848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9230" name="Text Box 41"/>
          <p:cNvSpPr txBox="1">
            <a:spLocks noChangeArrowheads="1"/>
          </p:cNvSpPr>
          <p:nvPr/>
        </p:nvSpPr>
        <p:spPr bwMode="auto">
          <a:xfrm>
            <a:off x="4433888" y="4006850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0.2</a:t>
            </a:r>
          </a:p>
        </p:txBody>
      </p:sp>
      <p:sp>
        <p:nvSpPr>
          <p:cNvPr id="9231" name="Oval 42"/>
          <p:cNvSpPr>
            <a:spLocks noChangeArrowheads="1"/>
          </p:cNvSpPr>
          <p:nvPr/>
        </p:nvSpPr>
        <p:spPr bwMode="auto">
          <a:xfrm>
            <a:off x="5248275" y="2495550"/>
            <a:ext cx="3114675" cy="3086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9232" name="Text Box 43"/>
          <p:cNvSpPr txBox="1">
            <a:spLocks noChangeArrowheads="1"/>
          </p:cNvSpPr>
          <p:nvPr/>
        </p:nvSpPr>
        <p:spPr bwMode="auto">
          <a:xfrm>
            <a:off x="5195888" y="4006850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0.5</a:t>
            </a:r>
          </a:p>
        </p:txBody>
      </p:sp>
      <p:sp>
        <p:nvSpPr>
          <p:cNvPr id="9233" name="Oval 89"/>
          <p:cNvSpPr>
            <a:spLocks noChangeArrowheads="1"/>
          </p:cNvSpPr>
          <p:nvPr/>
        </p:nvSpPr>
        <p:spPr bwMode="auto">
          <a:xfrm>
            <a:off x="6821488" y="3270250"/>
            <a:ext cx="1554162" cy="1552575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9234" name="Oval 103"/>
          <p:cNvSpPr>
            <a:spLocks noChangeArrowheads="1"/>
          </p:cNvSpPr>
          <p:nvPr/>
        </p:nvSpPr>
        <p:spPr bwMode="auto">
          <a:xfrm>
            <a:off x="7451725" y="3586163"/>
            <a:ext cx="923925" cy="925512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9235" name="Text Box 104"/>
          <p:cNvSpPr txBox="1">
            <a:spLocks noChangeArrowheads="1"/>
          </p:cNvSpPr>
          <p:nvPr/>
        </p:nvSpPr>
        <p:spPr bwMode="auto">
          <a:xfrm>
            <a:off x="6805613" y="3997325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36" name="Text Box 105"/>
          <p:cNvSpPr txBox="1">
            <a:spLocks noChangeArrowheads="1"/>
          </p:cNvSpPr>
          <p:nvPr/>
        </p:nvSpPr>
        <p:spPr bwMode="auto">
          <a:xfrm>
            <a:off x="7424738" y="3997325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9237" name="Oval 106"/>
          <p:cNvSpPr>
            <a:spLocks noChangeArrowheads="1"/>
          </p:cNvSpPr>
          <p:nvPr/>
        </p:nvSpPr>
        <p:spPr bwMode="auto">
          <a:xfrm>
            <a:off x="3686175" y="1701800"/>
            <a:ext cx="4700588" cy="4694238"/>
          </a:xfrm>
          <a:prstGeom prst="ellips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9238" name="Text Box 107"/>
          <p:cNvSpPr txBox="1">
            <a:spLocks noChangeArrowheads="1"/>
          </p:cNvSpPr>
          <p:nvPr/>
        </p:nvSpPr>
        <p:spPr bwMode="auto">
          <a:xfrm>
            <a:off x="747713" y="4646613"/>
            <a:ext cx="2890837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FF"/>
                </a:solidFill>
              </a:rPr>
              <a:t>Ortskreise für </a:t>
            </a:r>
          </a:p>
          <a:p>
            <a:pPr eaLnBrk="1" hangingPunct="1"/>
            <a:r>
              <a:rPr lang="de-CH" altLang="de-DE" sz="2400" b="0">
                <a:solidFill>
                  <a:srgbClr val="0000FF"/>
                </a:solidFill>
              </a:rPr>
              <a:t>konstanten Realteil </a:t>
            </a:r>
          </a:p>
          <a:p>
            <a:pPr eaLnBrk="1" hangingPunct="1"/>
            <a:r>
              <a:rPr lang="de-CH" altLang="de-DE" sz="2400" b="0">
                <a:solidFill>
                  <a:srgbClr val="0000FF"/>
                </a:solidFill>
              </a:rPr>
              <a:t>der Impedanz</a:t>
            </a:r>
          </a:p>
        </p:txBody>
      </p:sp>
      <p:sp>
        <p:nvSpPr>
          <p:cNvPr id="9239" name="Line 108"/>
          <p:cNvSpPr>
            <a:spLocks noChangeShapeType="1"/>
          </p:cNvSpPr>
          <p:nvPr/>
        </p:nvSpPr>
        <p:spPr bwMode="auto">
          <a:xfrm flipV="1">
            <a:off x="3530600" y="4641850"/>
            <a:ext cx="998538" cy="5905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9240" name="Line 109"/>
          <p:cNvSpPr>
            <a:spLocks noChangeShapeType="1"/>
          </p:cNvSpPr>
          <p:nvPr/>
        </p:nvSpPr>
        <p:spPr bwMode="auto">
          <a:xfrm>
            <a:off x="4065588" y="4910138"/>
            <a:ext cx="3108325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9241" name="Line 110"/>
          <p:cNvSpPr>
            <a:spLocks noChangeShapeType="1"/>
          </p:cNvSpPr>
          <p:nvPr/>
        </p:nvSpPr>
        <p:spPr bwMode="auto">
          <a:xfrm flipV="1">
            <a:off x="5121275" y="4684713"/>
            <a:ext cx="266700" cy="2254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9242" name="Line 111"/>
          <p:cNvSpPr>
            <a:spLocks noChangeShapeType="1"/>
          </p:cNvSpPr>
          <p:nvPr/>
        </p:nvSpPr>
        <p:spPr bwMode="auto">
          <a:xfrm flipV="1">
            <a:off x="5978525" y="4675188"/>
            <a:ext cx="266700" cy="2254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9243" name="Line 112"/>
          <p:cNvSpPr>
            <a:spLocks noChangeShapeType="1"/>
          </p:cNvSpPr>
          <p:nvPr/>
        </p:nvSpPr>
        <p:spPr bwMode="auto">
          <a:xfrm flipV="1">
            <a:off x="6892925" y="4675188"/>
            <a:ext cx="266700" cy="2254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9244" name="Line 113"/>
          <p:cNvSpPr>
            <a:spLocks noChangeShapeType="1"/>
          </p:cNvSpPr>
          <p:nvPr/>
        </p:nvSpPr>
        <p:spPr bwMode="auto">
          <a:xfrm flipV="1">
            <a:off x="7169150" y="4494213"/>
            <a:ext cx="542925" cy="4159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9245" name="Text Box 116"/>
          <p:cNvSpPr txBox="1">
            <a:spLocks noChangeArrowheads="1"/>
          </p:cNvSpPr>
          <p:nvPr/>
        </p:nvSpPr>
        <p:spPr bwMode="auto">
          <a:xfrm>
            <a:off x="1498600" y="2782888"/>
            <a:ext cx="2228850" cy="430212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0.2, 0.5, 1, 2, 4</a:t>
            </a:r>
            <a:endParaRPr lang="de-CH" altLang="de-DE" sz="2400"/>
          </a:p>
        </p:txBody>
      </p:sp>
      <p:sp>
        <p:nvSpPr>
          <p:cNvPr id="9246" name="AutoShape 1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hteck 41"/>
          <p:cNvSpPr>
            <a:spLocks noChangeArrowheads="1"/>
          </p:cNvSpPr>
          <p:nvPr/>
        </p:nvSpPr>
        <p:spPr bwMode="auto">
          <a:xfrm>
            <a:off x="6069013" y="930275"/>
            <a:ext cx="923925" cy="2746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0246" name="Rechteck 42"/>
          <p:cNvSpPr>
            <a:spLocks noChangeArrowheads="1"/>
          </p:cNvSpPr>
          <p:nvPr/>
        </p:nvSpPr>
        <p:spPr bwMode="auto">
          <a:xfrm>
            <a:off x="4098925" y="885825"/>
            <a:ext cx="625475" cy="28892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graphicFrame>
        <p:nvGraphicFramePr>
          <p:cNvPr id="10242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248025" y="1317625"/>
          <a:ext cx="5610225" cy="554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0" name="VISIO" r:id="rId4" imgW="3417840" imgH="3398040" progId="Visio.Drawing.6">
                  <p:embed/>
                </p:oleObj>
              </mc:Choice>
              <mc:Fallback>
                <p:oleObj name="VISIO" r:id="rId4" imgW="3417840" imgH="339804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8025" y="1317625"/>
                        <a:ext cx="5610225" cy="554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10248" name="Text Box 6"/>
          <p:cNvSpPr txBox="1">
            <a:spLocks noChangeArrowheads="1"/>
          </p:cNvSpPr>
          <p:nvPr/>
        </p:nvSpPr>
        <p:spPr bwMode="auto">
          <a:xfrm>
            <a:off x="869950" y="871538"/>
            <a:ext cx="7632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Zeichne den Ortskreis für </a:t>
            </a:r>
            <a:r>
              <a:rPr lang="de-CH" altLang="de-DE" sz="2000">
                <a:solidFill>
                  <a:srgbClr val="FF0000"/>
                </a:solidFill>
              </a:rPr>
              <a:t>x = 1</a:t>
            </a:r>
            <a:r>
              <a:rPr lang="de-CH" altLang="de-DE" sz="2000">
                <a:solidFill>
                  <a:srgbClr val="000000"/>
                </a:solidFill>
              </a:rPr>
              <a:t> (X=Z</a:t>
            </a:r>
            <a:r>
              <a:rPr lang="de-CH" altLang="de-DE" sz="2000" baseline="-25000">
                <a:solidFill>
                  <a:srgbClr val="000000"/>
                </a:solidFill>
              </a:rPr>
              <a:t>0</a:t>
            </a:r>
            <a:r>
              <a:rPr lang="de-CH" altLang="de-DE" sz="2000">
                <a:solidFill>
                  <a:srgbClr val="000000"/>
                </a:solidFill>
              </a:rPr>
              <a:t>) und</a:t>
            </a:r>
            <a:r>
              <a:rPr lang="de-CH" altLang="de-DE" sz="2000"/>
              <a:t> </a:t>
            </a:r>
            <a:r>
              <a:rPr lang="de-CH" altLang="de-DE" sz="2000">
                <a:solidFill>
                  <a:srgbClr val="FF0000"/>
                </a:solidFill>
              </a:rPr>
              <a:t>0</a:t>
            </a:r>
            <a:r>
              <a:rPr lang="de-CH" altLang="de-DE" sz="2000">
                <a:solidFill>
                  <a:srgbClr val="FF0000"/>
                </a:solidFill>
                <a:cs typeface="Arial" charset="0"/>
              </a:rPr>
              <a:t>&lt;r&lt;+∞</a:t>
            </a:r>
          </a:p>
        </p:txBody>
      </p:sp>
      <p:sp>
        <p:nvSpPr>
          <p:cNvPr id="10249" name="Text Box 7"/>
          <p:cNvSpPr txBox="1">
            <a:spLocks noChangeArrowheads="1"/>
          </p:cNvSpPr>
          <p:nvPr/>
        </p:nvSpPr>
        <p:spPr bwMode="auto">
          <a:xfrm>
            <a:off x="950913" y="4241800"/>
            <a:ext cx="547687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r =</a:t>
            </a:r>
          </a:p>
        </p:txBody>
      </p:sp>
      <p:sp>
        <p:nvSpPr>
          <p:cNvPr id="747528" name="Text Box 8"/>
          <p:cNvSpPr txBox="1">
            <a:spLocks noChangeArrowheads="1"/>
          </p:cNvSpPr>
          <p:nvPr/>
        </p:nvSpPr>
        <p:spPr bwMode="auto">
          <a:xfrm>
            <a:off x="1547813" y="4211638"/>
            <a:ext cx="744537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51" name="Text Box 9"/>
          <p:cNvSpPr txBox="1">
            <a:spLocks noChangeArrowheads="1"/>
          </p:cNvSpPr>
          <p:nvPr/>
        </p:nvSpPr>
        <p:spPr bwMode="auto">
          <a:xfrm>
            <a:off x="971550" y="3429000"/>
            <a:ext cx="59848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x =</a:t>
            </a:r>
          </a:p>
        </p:txBody>
      </p:sp>
      <p:sp>
        <p:nvSpPr>
          <p:cNvPr id="10252" name="Text Box 10"/>
          <p:cNvSpPr txBox="1">
            <a:spLocks noChangeArrowheads="1"/>
          </p:cNvSpPr>
          <p:nvPr/>
        </p:nvSpPr>
        <p:spPr bwMode="auto">
          <a:xfrm>
            <a:off x="1568450" y="3408363"/>
            <a:ext cx="608013" cy="42068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0.2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53" name="Oval 25"/>
          <p:cNvSpPr>
            <a:spLocks noChangeArrowheads="1"/>
          </p:cNvSpPr>
          <p:nvPr/>
        </p:nvSpPr>
        <p:spPr bwMode="auto">
          <a:xfrm>
            <a:off x="6045200" y="2889250"/>
            <a:ext cx="2330450" cy="2324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0254" name="Oval 41"/>
          <p:cNvSpPr>
            <a:spLocks noChangeArrowheads="1"/>
          </p:cNvSpPr>
          <p:nvPr/>
        </p:nvSpPr>
        <p:spPr bwMode="auto">
          <a:xfrm>
            <a:off x="4464050" y="2117725"/>
            <a:ext cx="3902075" cy="3848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0255" name="Text Box 42"/>
          <p:cNvSpPr txBox="1">
            <a:spLocks noChangeArrowheads="1"/>
          </p:cNvSpPr>
          <p:nvPr/>
        </p:nvSpPr>
        <p:spPr bwMode="auto">
          <a:xfrm>
            <a:off x="4433888" y="4006850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0.2</a:t>
            </a:r>
          </a:p>
        </p:txBody>
      </p:sp>
      <p:sp>
        <p:nvSpPr>
          <p:cNvPr id="10256" name="Oval 43"/>
          <p:cNvSpPr>
            <a:spLocks noChangeArrowheads="1"/>
          </p:cNvSpPr>
          <p:nvPr/>
        </p:nvSpPr>
        <p:spPr bwMode="auto">
          <a:xfrm>
            <a:off x="5248275" y="2495550"/>
            <a:ext cx="3114675" cy="3086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0257" name="Text Box 44"/>
          <p:cNvSpPr txBox="1">
            <a:spLocks noChangeArrowheads="1"/>
          </p:cNvSpPr>
          <p:nvPr/>
        </p:nvSpPr>
        <p:spPr bwMode="auto">
          <a:xfrm>
            <a:off x="5195888" y="4006850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0.5</a:t>
            </a:r>
          </a:p>
        </p:txBody>
      </p:sp>
      <p:sp>
        <p:nvSpPr>
          <p:cNvPr id="10258" name="Text Box 45"/>
          <p:cNvSpPr txBox="1">
            <a:spLocks noChangeArrowheads="1"/>
          </p:cNvSpPr>
          <p:nvPr/>
        </p:nvSpPr>
        <p:spPr bwMode="auto">
          <a:xfrm>
            <a:off x="1570038" y="3408363"/>
            <a:ext cx="677862" cy="42068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7588" name="Text Box 68"/>
          <p:cNvSpPr txBox="1">
            <a:spLocks noChangeArrowheads="1"/>
          </p:cNvSpPr>
          <p:nvPr/>
        </p:nvSpPr>
        <p:spPr bwMode="auto">
          <a:xfrm>
            <a:off x="1538288" y="4211638"/>
            <a:ext cx="808037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 0.2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7589" name="Text Box 69"/>
          <p:cNvSpPr txBox="1">
            <a:spLocks noChangeArrowheads="1"/>
          </p:cNvSpPr>
          <p:nvPr/>
        </p:nvSpPr>
        <p:spPr bwMode="auto">
          <a:xfrm>
            <a:off x="1536700" y="42132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0.5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7590" name="Text Box 70"/>
          <p:cNvSpPr txBox="1">
            <a:spLocks noChangeArrowheads="1"/>
          </p:cNvSpPr>
          <p:nvPr/>
        </p:nvSpPr>
        <p:spPr bwMode="auto">
          <a:xfrm>
            <a:off x="1550988" y="4210050"/>
            <a:ext cx="808037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7591" name="Text Box 71"/>
          <p:cNvSpPr txBox="1">
            <a:spLocks noChangeArrowheads="1"/>
          </p:cNvSpPr>
          <p:nvPr/>
        </p:nvSpPr>
        <p:spPr bwMode="auto">
          <a:xfrm>
            <a:off x="1550988" y="4211638"/>
            <a:ext cx="808037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7592" name="Text Box 72"/>
          <p:cNvSpPr txBox="1">
            <a:spLocks noChangeArrowheads="1"/>
          </p:cNvSpPr>
          <p:nvPr/>
        </p:nvSpPr>
        <p:spPr bwMode="auto">
          <a:xfrm>
            <a:off x="1541463" y="4210050"/>
            <a:ext cx="808037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4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7593" name="Text Box 73"/>
          <p:cNvSpPr txBox="1">
            <a:spLocks noChangeArrowheads="1"/>
          </p:cNvSpPr>
          <p:nvPr/>
        </p:nvSpPr>
        <p:spPr bwMode="auto">
          <a:xfrm>
            <a:off x="1538288" y="4210050"/>
            <a:ext cx="808037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10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7595" name="Text Box 75"/>
          <p:cNvSpPr txBox="1">
            <a:spLocks noChangeArrowheads="1"/>
          </p:cNvSpPr>
          <p:nvPr/>
        </p:nvSpPr>
        <p:spPr bwMode="auto">
          <a:xfrm>
            <a:off x="1541463" y="4210050"/>
            <a:ext cx="808037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∞</a:t>
            </a:r>
          </a:p>
        </p:txBody>
      </p:sp>
      <p:sp>
        <p:nvSpPr>
          <p:cNvPr id="10266" name="Text Box 76"/>
          <p:cNvSpPr txBox="1">
            <a:spLocks noChangeArrowheads="1"/>
          </p:cNvSpPr>
          <p:nvPr/>
        </p:nvSpPr>
        <p:spPr bwMode="auto">
          <a:xfrm>
            <a:off x="1557338" y="3386138"/>
            <a:ext cx="677862" cy="430212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67" name="Oval 90"/>
          <p:cNvSpPr>
            <a:spLocks noChangeArrowheads="1"/>
          </p:cNvSpPr>
          <p:nvPr/>
        </p:nvSpPr>
        <p:spPr bwMode="auto">
          <a:xfrm>
            <a:off x="6821488" y="3270250"/>
            <a:ext cx="1554162" cy="1552575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7537" name="Oval 17"/>
          <p:cNvSpPr>
            <a:spLocks noChangeArrowheads="1"/>
          </p:cNvSpPr>
          <p:nvPr/>
        </p:nvSpPr>
        <p:spPr bwMode="auto">
          <a:xfrm>
            <a:off x="7446963" y="38258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7542" name="Oval 22"/>
          <p:cNvSpPr>
            <a:spLocks noChangeArrowheads="1"/>
          </p:cNvSpPr>
          <p:nvPr/>
        </p:nvSpPr>
        <p:spPr bwMode="auto">
          <a:xfrm>
            <a:off x="6475413" y="30829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7543" name="Oval 23"/>
          <p:cNvSpPr>
            <a:spLocks noChangeArrowheads="1"/>
          </p:cNvSpPr>
          <p:nvPr/>
        </p:nvSpPr>
        <p:spPr bwMode="auto">
          <a:xfrm>
            <a:off x="7942263" y="39655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0271" name="Text Box 40"/>
          <p:cNvSpPr txBox="1">
            <a:spLocks noChangeArrowheads="1"/>
          </p:cNvSpPr>
          <p:nvPr/>
        </p:nvSpPr>
        <p:spPr bwMode="auto">
          <a:xfrm>
            <a:off x="5986463" y="4006850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47603" name="Oval 83"/>
          <p:cNvSpPr>
            <a:spLocks noChangeArrowheads="1"/>
          </p:cNvSpPr>
          <p:nvPr/>
        </p:nvSpPr>
        <p:spPr bwMode="auto">
          <a:xfrm>
            <a:off x="6935788" y="3543300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0273" name="Oval 104"/>
          <p:cNvSpPr>
            <a:spLocks noChangeArrowheads="1"/>
          </p:cNvSpPr>
          <p:nvPr/>
        </p:nvSpPr>
        <p:spPr bwMode="auto">
          <a:xfrm>
            <a:off x="7451725" y="3586163"/>
            <a:ext cx="923925" cy="925512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0274" name="Text Box 105"/>
          <p:cNvSpPr txBox="1">
            <a:spLocks noChangeArrowheads="1"/>
          </p:cNvSpPr>
          <p:nvPr/>
        </p:nvSpPr>
        <p:spPr bwMode="auto">
          <a:xfrm>
            <a:off x="6805613" y="3997325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275" name="Text Box 106"/>
          <p:cNvSpPr txBox="1">
            <a:spLocks noChangeArrowheads="1"/>
          </p:cNvSpPr>
          <p:nvPr/>
        </p:nvSpPr>
        <p:spPr bwMode="auto">
          <a:xfrm>
            <a:off x="7424738" y="3997325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747627" name="Oval 107"/>
          <p:cNvSpPr>
            <a:spLocks noChangeArrowheads="1"/>
          </p:cNvSpPr>
          <p:nvPr/>
        </p:nvSpPr>
        <p:spPr bwMode="auto">
          <a:xfrm>
            <a:off x="8335963" y="40163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0277" name="Line 119"/>
          <p:cNvSpPr>
            <a:spLocks noChangeShapeType="1"/>
          </p:cNvSpPr>
          <p:nvPr/>
        </p:nvSpPr>
        <p:spPr bwMode="auto">
          <a:xfrm flipH="1">
            <a:off x="8362950" y="3924300"/>
            <a:ext cx="12700" cy="3175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graphicFrame>
        <p:nvGraphicFramePr>
          <p:cNvPr id="747640" name="Object 120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5972175" y="1636713"/>
          <a:ext cx="2392363" cy="244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1" name="VISIO" r:id="rId6" imgW="1328400" imgH="1328400" progId="Visio.Drawing.6">
                  <p:embed/>
                </p:oleObj>
              </mc:Choice>
              <mc:Fallback>
                <p:oleObj name="VISIO" r:id="rId6" imgW="1328400" imgH="1328400" progId="Visio.Drawing.6">
                  <p:embed/>
                  <p:pic>
                    <p:nvPicPr>
                      <p:cNvPr id="0" name="Object 1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2175" y="1636713"/>
                        <a:ext cx="2392363" cy="2446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4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14338" y="1703388"/>
          <a:ext cx="2320925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2" name="Equation" r:id="rId8" imgW="1511280" imgH="419040" progId="Equation.DSMT4">
                  <p:embed/>
                </p:oleObj>
              </mc:Choice>
              <mc:Fallback>
                <p:oleObj name="Equation" r:id="rId8" imgW="151128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1703388"/>
                        <a:ext cx="2320925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39" name="Oval 19"/>
          <p:cNvSpPr>
            <a:spLocks noChangeArrowheads="1"/>
          </p:cNvSpPr>
          <p:nvPr/>
        </p:nvSpPr>
        <p:spPr bwMode="auto">
          <a:xfrm>
            <a:off x="6170613" y="25812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7540" name="Oval 20"/>
          <p:cNvSpPr>
            <a:spLocks noChangeArrowheads="1"/>
          </p:cNvSpPr>
          <p:nvPr/>
        </p:nvSpPr>
        <p:spPr bwMode="auto">
          <a:xfrm>
            <a:off x="6049963" y="21113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7541" name="Oval 21"/>
          <p:cNvSpPr>
            <a:spLocks noChangeArrowheads="1"/>
          </p:cNvSpPr>
          <p:nvPr/>
        </p:nvSpPr>
        <p:spPr bwMode="auto">
          <a:xfrm>
            <a:off x="5976938" y="16795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7642" name="Text Box 122"/>
          <p:cNvSpPr txBox="1">
            <a:spLocks noChangeArrowheads="1"/>
          </p:cNvSpPr>
          <p:nvPr/>
        </p:nvSpPr>
        <p:spPr bwMode="auto">
          <a:xfrm>
            <a:off x="5967413" y="1682750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47644" name="AutoShape 1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0283" name="Text Box 43"/>
          <p:cNvSpPr txBox="1">
            <a:spLocks noChangeArrowheads="1"/>
          </p:cNvSpPr>
          <p:nvPr/>
        </p:nvSpPr>
        <p:spPr bwMode="auto">
          <a:xfrm>
            <a:off x="811213" y="5387975"/>
            <a:ext cx="2827337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400">
                <a:solidFill>
                  <a:srgbClr val="FF0000"/>
                </a:solidFill>
              </a:rPr>
              <a:t>Dies ergibt konstant-x-Kreise für x =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47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28" grpId="0" animBg="1"/>
      <p:bldP spid="747588" grpId="0" animBg="1"/>
      <p:bldP spid="747589" grpId="0" animBg="1"/>
      <p:bldP spid="747590" grpId="0" animBg="1"/>
      <p:bldP spid="747591" grpId="0" animBg="1"/>
      <p:bldP spid="747592" grpId="0" animBg="1"/>
      <p:bldP spid="747593" grpId="0" animBg="1"/>
      <p:bldP spid="747595" grpId="0" animBg="1"/>
      <p:bldP spid="747537" grpId="0" animBg="1"/>
      <p:bldP spid="747542" grpId="0" animBg="1"/>
      <p:bldP spid="747543" grpId="0" animBg="1"/>
      <p:bldP spid="747603" grpId="0" animBg="1"/>
      <p:bldP spid="747627" grpId="0" animBg="1"/>
      <p:bldP spid="747539" grpId="0" animBg="1"/>
      <p:bldP spid="747540" grpId="0" animBg="1"/>
      <p:bldP spid="747541" grpId="0" animBg="1"/>
      <p:bldP spid="747642" grpId="0"/>
      <p:bldP spid="7476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hteck 44"/>
          <p:cNvSpPr>
            <a:spLocks noChangeArrowheads="1"/>
          </p:cNvSpPr>
          <p:nvPr/>
        </p:nvSpPr>
        <p:spPr bwMode="auto">
          <a:xfrm>
            <a:off x="6462713" y="1003300"/>
            <a:ext cx="925512" cy="2746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1271" name="Rechteck 45"/>
          <p:cNvSpPr>
            <a:spLocks noChangeArrowheads="1"/>
          </p:cNvSpPr>
          <p:nvPr/>
        </p:nvSpPr>
        <p:spPr bwMode="auto">
          <a:xfrm>
            <a:off x="4151313" y="957263"/>
            <a:ext cx="690562" cy="290512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1272" name="Rectangle 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11266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246438" y="1317625"/>
          <a:ext cx="5610225" cy="554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8" name="VISIO" r:id="rId4" imgW="3417840" imgH="3398040" progId="Visio.Drawing.6">
                  <p:embed/>
                </p:oleObj>
              </mc:Choice>
              <mc:Fallback>
                <p:oleObj name="VISIO" r:id="rId4" imgW="3417840" imgH="339804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6438" y="1317625"/>
                        <a:ext cx="5610225" cy="554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41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14338" y="1703388"/>
          <a:ext cx="2322512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9" name="Equation" r:id="rId6" imgW="1511280" imgH="419040" progId="Equation.DSMT4">
                  <p:embed/>
                </p:oleObj>
              </mc:Choice>
              <mc:Fallback>
                <p:oleObj name="Equation" r:id="rId6" imgW="1511280" imgH="41904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1703388"/>
                        <a:ext cx="2322512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00" name="Object 40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5981700" y="1754188"/>
          <a:ext cx="2382838" cy="461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" name="VISIO" r:id="rId8" imgW="1328400" imgH="2598840" progId="Visio.Drawing.6">
                  <p:embed/>
                </p:oleObj>
              </mc:Choice>
              <mc:Fallback>
                <p:oleObj name="VISIO" r:id="rId8" imgW="1328400" imgH="2598840" progId="Visio.Drawing.6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1700" y="1754188"/>
                        <a:ext cx="2382838" cy="461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3" name="Text Box 5"/>
          <p:cNvSpPr txBox="1">
            <a:spLocks noChangeArrowheads="1"/>
          </p:cNvSpPr>
          <p:nvPr/>
        </p:nvSpPr>
        <p:spPr bwMode="auto">
          <a:xfrm>
            <a:off x="889000" y="949325"/>
            <a:ext cx="7632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Zeichne den Ortskreis für  </a:t>
            </a:r>
            <a:r>
              <a:rPr lang="de-CH" altLang="de-DE" sz="2000">
                <a:solidFill>
                  <a:srgbClr val="FF0000"/>
                </a:solidFill>
              </a:rPr>
              <a:t>x = -1</a:t>
            </a:r>
            <a:r>
              <a:rPr lang="de-CH" altLang="de-DE" sz="2000">
                <a:solidFill>
                  <a:srgbClr val="000000"/>
                </a:solidFill>
              </a:rPr>
              <a:t> (X = -Z</a:t>
            </a:r>
            <a:r>
              <a:rPr lang="de-CH" altLang="de-DE" sz="2000" baseline="-25000">
                <a:solidFill>
                  <a:srgbClr val="000000"/>
                </a:solidFill>
              </a:rPr>
              <a:t>0</a:t>
            </a:r>
            <a:r>
              <a:rPr lang="de-CH" altLang="de-DE" sz="2000">
                <a:solidFill>
                  <a:srgbClr val="000000"/>
                </a:solidFill>
              </a:rPr>
              <a:t>) und</a:t>
            </a:r>
            <a:r>
              <a:rPr lang="de-CH" altLang="de-DE" sz="2000"/>
              <a:t> </a:t>
            </a:r>
            <a:r>
              <a:rPr lang="de-CH" altLang="de-DE" sz="2000">
                <a:solidFill>
                  <a:srgbClr val="FF0000"/>
                </a:solidFill>
              </a:rPr>
              <a:t>0</a:t>
            </a:r>
            <a:r>
              <a:rPr lang="de-CH" altLang="de-DE" sz="2000">
                <a:solidFill>
                  <a:srgbClr val="FF0000"/>
                </a:solidFill>
                <a:cs typeface="Arial" charset="0"/>
              </a:rPr>
              <a:t>&lt;r&lt;+∞</a:t>
            </a:r>
          </a:p>
        </p:txBody>
      </p:sp>
      <p:sp>
        <p:nvSpPr>
          <p:cNvPr id="11274" name="Text Box 6"/>
          <p:cNvSpPr txBox="1">
            <a:spLocks noChangeArrowheads="1"/>
          </p:cNvSpPr>
          <p:nvPr/>
        </p:nvSpPr>
        <p:spPr bwMode="auto">
          <a:xfrm>
            <a:off x="950913" y="4241800"/>
            <a:ext cx="547687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r =</a:t>
            </a:r>
          </a:p>
        </p:txBody>
      </p:sp>
      <p:sp>
        <p:nvSpPr>
          <p:cNvPr id="757767" name="Text Box 7"/>
          <p:cNvSpPr txBox="1">
            <a:spLocks noChangeArrowheads="1"/>
          </p:cNvSpPr>
          <p:nvPr/>
        </p:nvSpPr>
        <p:spPr bwMode="auto">
          <a:xfrm>
            <a:off x="1547813" y="4211638"/>
            <a:ext cx="744537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276" name="Text Box 8"/>
          <p:cNvSpPr txBox="1">
            <a:spLocks noChangeArrowheads="1"/>
          </p:cNvSpPr>
          <p:nvPr/>
        </p:nvSpPr>
        <p:spPr bwMode="auto">
          <a:xfrm>
            <a:off x="971550" y="3429000"/>
            <a:ext cx="59848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x =</a:t>
            </a:r>
          </a:p>
        </p:txBody>
      </p:sp>
      <p:sp>
        <p:nvSpPr>
          <p:cNvPr id="11277" name="Text Box 9"/>
          <p:cNvSpPr txBox="1">
            <a:spLocks noChangeArrowheads="1"/>
          </p:cNvSpPr>
          <p:nvPr/>
        </p:nvSpPr>
        <p:spPr bwMode="auto">
          <a:xfrm>
            <a:off x="1568450" y="3408363"/>
            <a:ext cx="608013" cy="42068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0.2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278" name="Oval 10"/>
          <p:cNvSpPr>
            <a:spLocks noChangeArrowheads="1"/>
          </p:cNvSpPr>
          <p:nvPr/>
        </p:nvSpPr>
        <p:spPr bwMode="auto">
          <a:xfrm>
            <a:off x="6045200" y="2889250"/>
            <a:ext cx="2330450" cy="2324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1279" name="Oval 11"/>
          <p:cNvSpPr>
            <a:spLocks noChangeArrowheads="1"/>
          </p:cNvSpPr>
          <p:nvPr/>
        </p:nvSpPr>
        <p:spPr bwMode="auto">
          <a:xfrm>
            <a:off x="4464050" y="2117725"/>
            <a:ext cx="3902075" cy="3848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1280" name="Text Box 12"/>
          <p:cNvSpPr txBox="1">
            <a:spLocks noChangeArrowheads="1"/>
          </p:cNvSpPr>
          <p:nvPr/>
        </p:nvSpPr>
        <p:spPr bwMode="auto">
          <a:xfrm>
            <a:off x="4433888" y="4006850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0.2</a:t>
            </a:r>
          </a:p>
        </p:txBody>
      </p:sp>
      <p:sp>
        <p:nvSpPr>
          <p:cNvPr id="11281" name="Oval 13"/>
          <p:cNvSpPr>
            <a:spLocks noChangeArrowheads="1"/>
          </p:cNvSpPr>
          <p:nvPr/>
        </p:nvSpPr>
        <p:spPr bwMode="auto">
          <a:xfrm>
            <a:off x="5248275" y="2495550"/>
            <a:ext cx="3114675" cy="3086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1282" name="Text Box 14"/>
          <p:cNvSpPr txBox="1">
            <a:spLocks noChangeArrowheads="1"/>
          </p:cNvSpPr>
          <p:nvPr/>
        </p:nvSpPr>
        <p:spPr bwMode="auto">
          <a:xfrm>
            <a:off x="5195888" y="4006850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0.5</a:t>
            </a:r>
          </a:p>
        </p:txBody>
      </p:sp>
      <p:sp>
        <p:nvSpPr>
          <p:cNvPr id="11283" name="Text Box 15"/>
          <p:cNvSpPr txBox="1">
            <a:spLocks noChangeArrowheads="1"/>
          </p:cNvSpPr>
          <p:nvPr/>
        </p:nvSpPr>
        <p:spPr bwMode="auto">
          <a:xfrm>
            <a:off x="1570038" y="3408363"/>
            <a:ext cx="677862" cy="42068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57776" name="Text Box 16"/>
          <p:cNvSpPr txBox="1">
            <a:spLocks noChangeArrowheads="1"/>
          </p:cNvSpPr>
          <p:nvPr/>
        </p:nvSpPr>
        <p:spPr bwMode="auto">
          <a:xfrm>
            <a:off x="1538288" y="4211638"/>
            <a:ext cx="808037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 0.2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57777" name="Text Box 17"/>
          <p:cNvSpPr txBox="1">
            <a:spLocks noChangeArrowheads="1"/>
          </p:cNvSpPr>
          <p:nvPr/>
        </p:nvSpPr>
        <p:spPr bwMode="auto">
          <a:xfrm>
            <a:off x="1536700" y="42132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0.5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57778" name="Text Box 18"/>
          <p:cNvSpPr txBox="1">
            <a:spLocks noChangeArrowheads="1"/>
          </p:cNvSpPr>
          <p:nvPr/>
        </p:nvSpPr>
        <p:spPr bwMode="auto">
          <a:xfrm>
            <a:off x="1550988" y="4210050"/>
            <a:ext cx="808037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57779" name="Text Box 19"/>
          <p:cNvSpPr txBox="1">
            <a:spLocks noChangeArrowheads="1"/>
          </p:cNvSpPr>
          <p:nvPr/>
        </p:nvSpPr>
        <p:spPr bwMode="auto">
          <a:xfrm>
            <a:off x="1550988" y="4211638"/>
            <a:ext cx="808037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57780" name="Text Box 20"/>
          <p:cNvSpPr txBox="1">
            <a:spLocks noChangeArrowheads="1"/>
          </p:cNvSpPr>
          <p:nvPr/>
        </p:nvSpPr>
        <p:spPr bwMode="auto">
          <a:xfrm>
            <a:off x="1541463" y="4210050"/>
            <a:ext cx="808037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4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57781" name="Text Box 21"/>
          <p:cNvSpPr txBox="1">
            <a:spLocks noChangeArrowheads="1"/>
          </p:cNvSpPr>
          <p:nvPr/>
        </p:nvSpPr>
        <p:spPr bwMode="auto">
          <a:xfrm>
            <a:off x="1538288" y="4210050"/>
            <a:ext cx="808037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10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57782" name="Text Box 22"/>
          <p:cNvSpPr txBox="1">
            <a:spLocks noChangeArrowheads="1"/>
          </p:cNvSpPr>
          <p:nvPr/>
        </p:nvSpPr>
        <p:spPr bwMode="auto">
          <a:xfrm>
            <a:off x="1541463" y="4210050"/>
            <a:ext cx="808037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∞</a:t>
            </a:r>
          </a:p>
        </p:txBody>
      </p:sp>
      <p:sp>
        <p:nvSpPr>
          <p:cNvPr id="11291" name="Text Box 23"/>
          <p:cNvSpPr txBox="1">
            <a:spLocks noChangeArrowheads="1"/>
          </p:cNvSpPr>
          <p:nvPr/>
        </p:nvSpPr>
        <p:spPr bwMode="auto">
          <a:xfrm>
            <a:off x="1557338" y="3386138"/>
            <a:ext cx="677862" cy="430212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292" name="Oval 24"/>
          <p:cNvSpPr>
            <a:spLocks noChangeArrowheads="1"/>
          </p:cNvSpPr>
          <p:nvPr/>
        </p:nvSpPr>
        <p:spPr bwMode="auto">
          <a:xfrm>
            <a:off x="6821488" y="3270250"/>
            <a:ext cx="1554162" cy="1552575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57785" name="Oval 25"/>
          <p:cNvSpPr>
            <a:spLocks noChangeArrowheads="1"/>
          </p:cNvSpPr>
          <p:nvPr/>
        </p:nvSpPr>
        <p:spPr bwMode="auto">
          <a:xfrm>
            <a:off x="7453313" y="41941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57786" name="Oval 26"/>
          <p:cNvSpPr>
            <a:spLocks noChangeArrowheads="1"/>
          </p:cNvSpPr>
          <p:nvPr/>
        </p:nvSpPr>
        <p:spPr bwMode="auto">
          <a:xfrm>
            <a:off x="6475413" y="49371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57787" name="Oval 27"/>
          <p:cNvSpPr>
            <a:spLocks noChangeArrowheads="1"/>
          </p:cNvSpPr>
          <p:nvPr/>
        </p:nvSpPr>
        <p:spPr bwMode="auto">
          <a:xfrm>
            <a:off x="7935913" y="40481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1296" name="Text Box 28"/>
          <p:cNvSpPr txBox="1">
            <a:spLocks noChangeArrowheads="1"/>
          </p:cNvSpPr>
          <p:nvPr/>
        </p:nvSpPr>
        <p:spPr bwMode="auto">
          <a:xfrm>
            <a:off x="5986463" y="4006850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57789" name="Oval 29"/>
          <p:cNvSpPr>
            <a:spLocks noChangeArrowheads="1"/>
          </p:cNvSpPr>
          <p:nvPr/>
        </p:nvSpPr>
        <p:spPr bwMode="auto">
          <a:xfrm>
            <a:off x="6942138" y="4476750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1298" name="Oval 30"/>
          <p:cNvSpPr>
            <a:spLocks noChangeArrowheads="1"/>
          </p:cNvSpPr>
          <p:nvPr/>
        </p:nvSpPr>
        <p:spPr bwMode="auto">
          <a:xfrm>
            <a:off x="7451725" y="3586163"/>
            <a:ext cx="923925" cy="925512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1299" name="Text Box 31"/>
          <p:cNvSpPr txBox="1">
            <a:spLocks noChangeArrowheads="1"/>
          </p:cNvSpPr>
          <p:nvPr/>
        </p:nvSpPr>
        <p:spPr bwMode="auto">
          <a:xfrm>
            <a:off x="6805613" y="3997325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300" name="Text Box 32"/>
          <p:cNvSpPr txBox="1">
            <a:spLocks noChangeArrowheads="1"/>
          </p:cNvSpPr>
          <p:nvPr/>
        </p:nvSpPr>
        <p:spPr bwMode="auto">
          <a:xfrm>
            <a:off x="7424738" y="3997325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757793" name="Oval 33"/>
          <p:cNvSpPr>
            <a:spLocks noChangeArrowheads="1"/>
          </p:cNvSpPr>
          <p:nvPr/>
        </p:nvSpPr>
        <p:spPr bwMode="auto">
          <a:xfrm>
            <a:off x="8335963" y="40163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1302" name="Line 39"/>
          <p:cNvSpPr>
            <a:spLocks noChangeShapeType="1"/>
          </p:cNvSpPr>
          <p:nvPr/>
        </p:nvSpPr>
        <p:spPr bwMode="auto">
          <a:xfrm flipH="1">
            <a:off x="8362950" y="3924300"/>
            <a:ext cx="12700" cy="3175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7802" name="Oval 42"/>
          <p:cNvSpPr>
            <a:spLocks noChangeArrowheads="1"/>
          </p:cNvSpPr>
          <p:nvPr/>
        </p:nvSpPr>
        <p:spPr bwMode="auto">
          <a:xfrm>
            <a:off x="6183313" y="54324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57803" name="Oval 43"/>
          <p:cNvSpPr>
            <a:spLocks noChangeArrowheads="1"/>
          </p:cNvSpPr>
          <p:nvPr/>
        </p:nvSpPr>
        <p:spPr bwMode="auto">
          <a:xfrm>
            <a:off x="6024563" y="59086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57804" name="Oval 44"/>
          <p:cNvSpPr>
            <a:spLocks noChangeArrowheads="1"/>
          </p:cNvSpPr>
          <p:nvPr/>
        </p:nvSpPr>
        <p:spPr bwMode="auto">
          <a:xfrm>
            <a:off x="5983288" y="63341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57807" name="Text Box 47"/>
          <p:cNvSpPr txBox="1">
            <a:spLocks noChangeArrowheads="1"/>
          </p:cNvSpPr>
          <p:nvPr/>
        </p:nvSpPr>
        <p:spPr bwMode="auto">
          <a:xfrm>
            <a:off x="5986463" y="6140450"/>
            <a:ext cx="3413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-1</a:t>
            </a:r>
          </a:p>
        </p:txBody>
      </p:sp>
      <p:graphicFrame>
        <p:nvGraphicFramePr>
          <p:cNvPr id="11269" name="Object 4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973763" y="1690688"/>
          <a:ext cx="2405062" cy="470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1" name="VISIO" r:id="rId10" imgW="1328400" imgH="2598840" progId="Visio.Drawing.6">
                  <p:embed/>
                </p:oleObj>
              </mc:Choice>
              <mc:Fallback>
                <p:oleObj name="VISIO" r:id="rId10" imgW="1328400" imgH="2598840" progId="Visio.Drawing.6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3763" y="1690688"/>
                        <a:ext cx="2405062" cy="470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07" name="Text Box 51"/>
          <p:cNvSpPr txBox="1">
            <a:spLocks noChangeArrowheads="1"/>
          </p:cNvSpPr>
          <p:nvPr/>
        </p:nvSpPr>
        <p:spPr bwMode="auto">
          <a:xfrm>
            <a:off x="5976938" y="1682750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57812" name="AutoShape 5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1309" name="Text Box 43"/>
          <p:cNvSpPr txBox="1">
            <a:spLocks noChangeArrowheads="1"/>
          </p:cNvSpPr>
          <p:nvPr/>
        </p:nvSpPr>
        <p:spPr bwMode="auto">
          <a:xfrm>
            <a:off x="811213" y="5387975"/>
            <a:ext cx="2827337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400">
                <a:solidFill>
                  <a:srgbClr val="FF0000"/>
                </a:solidFill>
              </a:rPr>
              <a:t>Dies ergibt konstant-x-Kreise für x = -1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57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67" grpId="0" animBg="1"/>
      <p:bldP spid="757776" grpId="0" animBg="1"/>
      <p:bldP spid="757777" grpId="0" animBg="1"/>
      <p:bldP spid="757778" grpId="0" animBg="1"/>
      <p:bldP spid="757779" grpId="0" animBg="1"/>
      <p:bldP spid="757780" grpId="0" animBg="1"/>
      <p:bldP spid="757781" grpId="0" animBg="1"/>
      <p:bldP spid="757782" grpId="0" animBg="1"/>
      <p:bldP spid="757785" grpId="0" animBg="1"/>
      <p:bldP spid="757786" grpId="0" animBg="1"/>
      <p:bldP spid="757787" grpId="0" animBg="1"/>
      <p:bldP spid="757789" grpId="0" animBg="1"/>
      <p:bldP spid="757793" grpId="0" animBg="1"/>
      <p:bldP spid="757802" grpId="0" animBg="1"/>
      <p:bldP spid="757803" grpId="0" animBg="1"/>
      <p:bldP spid="757804" grpId="0" animBg="1"/>
      <p:bldP spid="757807" grpId="0"/>
      <p:bldP spid="7578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5" name="Rechteck 69"/>
          <p:cNvSpPr>
            <a:spLocks noChangeArrowheads="1"/>
          </p:cNvSpPr>
          <p:nvPr/>
        </p:nvSpPr>
        <p:spPr bwMode="auto">
          <a:xfrm>
            <a:off x="7689850" y="930275"/>
            <a:ext cx="923925" cy="2746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2306" name="Rechteck 70"/>
          <p:cNvSpPr>
            <a:spLocks noChangeArrowheads="1"/>
          </p:cNvSpPr>
          <p:nvPr/>
        </p:nvSpPr>
        <p:spPr bwMode="auto">
          <a:xfrm>
            <a:off x="4141788" y="915988"/>
            <a:ext cx="3038475" cy="290512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2307" name="Line 87"/>
          <p:cNvSpPr>
            <a:spLocks noChangeShapeType="1"/>
          </p:cNvSpPr>
          <p:nvPr/>
        </p:nvSpPr>
        <p:spPr bwMode="auto">
          <a:xfrm>
            <a:off x="3676650" y="4051300"/>
            <a:ext cx="46926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1230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759811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248025" y="1317625"/>
          <a:ext cx="5610225" cy="554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9" name="VISIO" r:id="rId4" imgW="3417840" imgH="3398040" progId="Visio.Drawing.6">
                  <p:embed/>
                </p:oleObj>
              </mc:Choice>
              <mc:Fallback>
                <p:oleObj name="VISIO" r:id="rId4" imgW="3417840" imgH="3398040" progId="Visio.Drawing.6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8025" y="1317625"/>
                        <a:ext cx="5610225" cy="554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41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903288" y="1703388"/>
          <a:ext cx="1262062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0" name="Equation" r:id="rId6" imgW="850680" imgH="419040" progId="Equation.DSMT4">
                  <p:embed/>
                </p:oleObj>
              </mc:Choice>
              <mc:Fallback>
                <p:oleObj name="Equation" r:id="rId6" imgW="850680" imgH="41904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3288" y="1703388"/>
                        <a:ext cx="1262062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2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5984875" y="4011613"/>
          <a:ext cx="2378075" cy="240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1" name="VISIO" r:id="rId8" imgW="1328400" imgH="1328400" progId="Visio.Drawing.6">
                  <p:embed/>
                </p:oleObj>
              </mc:Choice>
              <mc:Fallback>
                <p:oleObj name="VISIO" r:id="rId8" imgW="1328400" imgH="1328400" progId="Visio.Drawing.6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4875" y="4011613"/>
                        <a:ext cx="2378075" cy="2405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64"/>
          <p:cNvGraphicFramePr>
            <a:graphicFrameLocks noChangeAspect="1"/>
          </p:cNvGraphicFramePr>
          <p:nvPr/>
        </p:nvGraphicFramePr>
        <p:xfrm>
          <a:off x="5999163" y="1666875"/>
          <a:ext cx="2395537" cy="244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" name="VISIO" r:id="rId10" imgW="1328400" imgH="1328400" progId="Visio.Drawing.6">
                  <p:embed/>
                </p:oleObj>
              </mc:Choice>
              <mc:Fallback>
                <p:oleObj name="VISIO" r:id="rId10" imgW="1328400" imgH="1328400" progId="Visio.Drawing.6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9163" y="1666875"/>
                        <a:ext cx="2395537" cy="2446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86"/>
          <p:cNvGraphicFramePr>
            <a:graphicFrameLocks noChangeAspect="1"/>
          </p:cNvGraphicFramePr>
          <p:nvPr/>
        </p:nvGraphicFramePr>
        <p:xfrm>
          <a:off x="3265488" y="1317625"/>
          <a:ext cx="5591175" cy="554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3" name="Visio" r:id="rId12" imgW="3417728" imgH="3397865" progId="Visio.Drawing.11">
                  <p:embed/>
                </p:oleObj>
              </mc:Choice>
              <mc:Fallback>
                <p:oleObj name="Visio" r:id="rId12" imgW="3417728" imgH="3397865" progId="Visio.Drawing.11">
                  <p:embed/>
                  <p:pic>
                    <p:nvPicPr>
                      <p:cNvPr id="0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5488" y="1317625"/>
                        <a:ext cx="5591175" cy="554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9857" name="Object 49"/>
          <p:cNvGraphicFramePr>
            <a:graphicFrameLocks noChangeAspect="1"/>
          </p:cNvGraphicFramePr>
          <p:nvPr/>
        </p:nvGraphicFramePr>
        <p:xfrm>
          <a:off x="3838575" y="2120900"/>
          <a:ext cx="4592638" cy="385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4" name="VISIO" r:id="rId14" imgW="2530800" imgH="2113920" progId="Visio.Drawing.6">
                  <p:embed/>
                </p:oleObj>
              </mc:Choice>
              <mc:Fallback>
                <p:oleObj name="VISIO" r:id="rId14" imgW="2530800" imgH="2113920" progId="Visio.Drawing.6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8575" y="2120900"/>
                        <a:ext cx="4592638" cy="3856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A5002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9858" name="Object 50"/>
          <p:cNvGraphicFramePr>
            <a:graphicFrameLocks noChangeAspect="1"/>
          </p:cNvGraphicFramePr>
          <p:nvPr/>
        </p:nvGraphicFramePr>
        <p:xfrm>
          <a:off x="3827463" y="2125663"/>
          <a:ext cx="4592637" cy="3856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5" name="VISIO" r:id="rId16" imgW="2530800" imgH="2113920" progId="Visio.Drawing.6">
                  <p:embed/>
                </p:oleObj>
              </mc:Choice>
              <mc:Fallback>
                <p:oleObj name="VISIO" r:id="rId16" imgW="2530800" imgH="2113920" progId="Visio.Drawing.6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7463" y="2125663"/>
                        <a:ext cx="4592637" cy="3856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A5002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9863" name="Object 55"/>
          <p:cNvGraphicFramePr>
            <a:graphicFrameLocks noChangeAspect="1"/>
          </p:cNvGraphicFramePr>
          <p:nvPr/>
        </p:nvGraphicFramePr>
        <p:xfrm>
          <a:off x="3824288" y="2128838"/>
          <a:ext cx="4592637" cy="3856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6" name="VISIO" r:id="rId18" imgW="2530800" imgH="2113920" progId="Visio.Drawing.6">
                  <p:embed/>
                </p:oleObj>
              </mc:Choice>
              <mc:Fallback>
                <p:oleObj name="VISIO" r:id="rId18" imgW="2530800" imgH="2113920" progId="Visio.Drawing.6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4288" y="2128838"/>
                        <a:ext cx="4592637" cy="3856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A5002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9864" name="Object 56"/>
          <p:cNvGraphicFramePr>
            <a:graphicFrameLocks noChangeAspect="1"/>
          </p:cNvGraphicFramePr>
          <p:nvPr/>
        </p:nvGraphicFramePr>
        <p:xfrm>
          <a:off x="3829050" y="2130425"/>
          <a:ext cx="4592638" cy="385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7" name="VISIO" r:id="rId20" imgW="2530800" imgH="2113920" progId="Visio.Drawing.6">
                  <p:embed/>
                </p:oleObj>
              </mc:Choice>
              <mc:Fallback>
                <p:oleObj name="VISIO" r:id="rId20" imgW="2530800" imgH="2113920" progId="Visio.Drawing.6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9050" y="2130425"/>
                        <a:ext cx="4592638" cy="3856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A5002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9865" name="Object 57"/>
          <p:cNvGraphicFramePr>
            <a:graphicFrameLocks noChangeAspect="1"/>
          </p:cNvGraphicFramePr>
          <p:nvPr/>
        </p:nvGraphicFramePr>
        <p:xfrm>
          <a:off x="3830638" y="2133600"/>
          <a:ext cx="4592637" cy="385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8" name="VISIO" r:id="rId22" imgW="2530800" imgH="2113920" progId="Visio.Drawing.6">
                  <p:embed/>
                </p:oleObj>
              </mc:Choice>
              <mc:Fallback>
                <p:oleObj name="VISIO" r:id="rId22" imgW="2530800" imgH="2113920" progId="Visio.Drawing.6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0638" y="2133600"/>
                        <a:ext cx="4592637" cy="3856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A5002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9866" name="Object 58"/>
          <p:cNvGraphicFramePr>
            <a:graphicFrameLocks noChangeAspect="1"/>
          </p:cNvGraphicFramePr>
          <p:nvPr/>
        </p:nvGraphicFramePr>
        <p:xfrm>
          <a:off x="3827463" y="2112963"/>
          <a:ext cx="4592637" cy="3856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9" name="VISIO" r:id="rId24" imgW="2530800" imgH="2113920" progId="Visio.Drawing.6">
                  <p:embed/>
                </p:oleObj>
              </mc:Choice>
              <mc:Fallback>
                <p:oleObj name="VISIO" r:id="rId24" imgW="2530800" imgH="2113920" progId="Visio.Drawing.6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7463" y="2112963"/>
                        <a:ext cx="4592637" cy="3856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A5002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9868" name="Object 60"/>
          <p:cNvGraphicFramePr>
            <a:graphicFrameLocks noChangeAspect="1"/>
          </p:cNvGraphicFramePr>
          <p:nvPr/>
        </p:nvGraphicFramePr>
        <p:xfrm>
          <a:off x="3808413" y="2135188"/>
          <a:ext cx="4592637" cy="3856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0" name="VISIO" r:id="rId26" imgW="2530800" imgH="2113920" progId="Visio.Drawing.6">
                  <p:embed/>
                </p:oleObj>
              </mc:Choice>
              <mc:Fallback>
                <p:oleObj name="VISIO" r:id="rId26" imgW="2530800" imgH="2113920" progId="Visio.Drawing.6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8413" y="2135188"/>
                        <a:ext cx="4592637" cy="3856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A5002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9869" name="Object 61"/>
          <p:cNvGraphicFramePr>
            <a:graphicFrameLocks noChangeAspect="1"/>
          </p:cNvGraphicFramePr>
          <p:nvPr/>
        </p:nvGraphicFramePr>
        <p:xfrm>
          <a:off x="3822700" y="2125663"/>
          <a:ext cx="4592638" cy="3856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" name="VISIO" r:id="rId28" imgW="2530800" imgH="2113920" progId="Visio.Drawing.6">
                  <p:embed/>
                </p:oleObj>
              </mc:Choice>
              <mc:Fallback>
                <p:oleObj name="VISIO" r:id="rId28" imgW="2530800" imgH="2113920" progId="Visio.Drawing.6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2700" y="2125663"/>
                        <a:ext cx="4592638" cy="3856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A5002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9856" name="Object 48"/>
          <p:cNvGraphicFramePr>
            <a:graphicFrameLocks noChangeAspect="1"/>
          </p:cNvGraphicFramePr>
          <p:nvPr/>
        </p:nvGraphicFramePr>
        <p:xfrm>
          <a:off x="3830638" y="2125663"/>
          <a:ext cx="4592637" cy="3856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2" name="VISIO" r:id="rId30" imgW="2530800" imgH="2113920" progId="Visio.Drawing.6">
                  <p:embed/>
                </p:oleObj>
              </mc:Choice>
              <mc:Fallback>
                <p:oleObj name="VISIO" r:id="rId30" imgW="2530800" imgH="2113920" progId="Visio.Drawing.6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0638" y="2125663"/>
                        <a:ext cx="4592637" cy="3856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A5002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9" name="Text Box 6"/>
          <p:cNvSpPr txBox="1">
            <a:spLocks noChangeArrowheads="1"/>
          </p:cNvSpPr>
          <p:nvPr/>
        </p:nvSpPr>
        <p:spPr bwMode="auto">
          <a:xfrm>
            <a:off x="900113" y="881063"/>
            <a:ext cx="82438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Zeichne die Ortskreise für </a:t>
            </a:r>
            <a:r>
              <a:rPr lang="de-CH" altLang="de-DE" sz="2000">
                <a:solidFill>
                  <a:srgbClr val="FF0000"/>
                </a:solidFill>
              </a:rPr>
              <a:t>x = </a:t>
            </a:r>
            <a:r>
              <a:rPr lang="de-CH" altLang="de-DE" sz="2000">
                <a:solidFill>
                  <a:srgbClr val="FF0000"/>
                </a:solidFill>
                <a:sym typeface="Symbol" pitchFamily="18" charset="2"/>
              </a:rPr>
              <a:t>0.2, 0.5, 2, 4, 10</a:t>
            </a:r>
            <a:r>
              <a:rPr lang="de-CH" altLang="de-DE" sz="2000">
                <a:solidFill>
                  <a:srgbClr val="000000"/>
                </a:solidFill>
              </a:rPr>
              <a:t> und</a:t>
            </a:r>
            <a:r>
              <a:rPr lang="de-CH" altLang="de-DE" sz="2000"/>
              <a:t> </a:t>
            </a:r>
            <a:r>
              <a:rPr lang="de-CH" altLang="de-DE" sz="2000">
                <a:solidFill>
                  <a:srgbClr val="FF0000"/>
                </a:solidFill>
              </a:rPr>
              <a:t>0</a:t>
            </a:r>
            <a:r>
              <a:rPr lang="de-CH" altLang="de-DE" sz="2000">
                <a:solidFill>
                  <a:srgbClr val="FF0000"/>
                </a:solidFill>
                <a:cs typeface="Arial" charset="0"/>
              </a:rPr>
              <a:t>&lt;r&lt;+∞</a:t>
            </a:r>
          </a:p>
        </p:txBody>
      </p:sp>
      <p:sp>
        <p:nvSpPr>
          <p:cNvPr id="12310" name="Text Box 7"/>
          <p:cNvSpPr txBox="1">
            <a:spLocks noChangeArrowheads="1"/>
          </p:cNvSpPr>
          <p:nvPr/>
        </p:nvSpPr>
        <p:spPr bwMode="auto">
          <a:xfrm>
            <a:off x="950913" y="4241800"/>
            <a:ext cx="547687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r =</a:t>
            </a:r>
          </a:p>
        </p:txBody>
      </p:sp>
      <p:sp>
        <p:nvSpPr>
          <p:cNvPr id="12311" name="Text Box 9"/>
          <p:cNvSpPr txBox="1">
            <a:spLocks noChangeArrowheads="1"/>
          </p:cNvSpPr>
          <p:nvPr/>
        </p:nvSpPr>
        <p:spPr bwMode="auto">
          <a:xfrm>
            <a:off x="971550" y="3429000"/>
            <a:ext cx="59848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x =</a:t>
            </a:r>
          </a:p>
        </p:txBody>
      </p:sp>
      <p:sp>
        <p:nvSpPr>
          <p:cNvPr id="12312" name="Oval 11"/>
          <p:cNvSpPr>
            <a:spLocks noChangeArrowheads="1"/>
          </p:cNvSpPr>
          <p:nvPr/>
        </p:nvSpPr>
        <p:spPr bwMode="auto">
          <a:xfrm>
            <a:off x="6045200" y="2889250"/>
            <a:ext cx="2330450" cy="2324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2313" name="Oval 12"/>
          <p:cNvSpPr>
            <a:spLocks noChangeArrowheads="1"/>
          </p:cNvSpPr>
          <p:nvPr/>
        </p:nvSpPr>
        <p:spPr bwMode="auto">
          <a:xfrm>
            <a:off x="4464050" y="2117725"/>
            <a:ext cx="3902075" cy="3848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2314" name="Text Box 13"/>
          <p:cNvSpPr txBox="1">
            <a:spLocks noChangeArrowheads="1"/>
          </p:cNvSpPr>
          <p:nvPr/>
        </p:nvSpPr>
        <p:spPr bwMode="auto">
          <a:xfrm>
            <a:off x="4433888" y="4006850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0.2</a:t>
            </a:r>
          </a:p>
        </p:txBody>
      </p:sp>
      <p:sp>
        <p:nvSpPr>
          <p:cNvPr id="12315" name="Oval 14"/>
          <p:cNvSpPr>
            <a:spLocks noChangeArrowheads="1"/>
          </p:cNvSpPr>
          <p:nvPr/>
        </p:nvSpPr>
        <p:spPr bwMode="auto">
          <a:xfrm>
            <a:off x="5248275" y="2495550"/>
            <a:ext cx="3114675" cy="3086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2316" name="Text Box 15"/>
          <p:cNvSpPr txBox="1">
            <a:spLocks noChangeArrowheads="1"/>
          </p:cNvSpPr>
          <p:nvPr/>
        </p:nvSpPr>
        <p:spPr bwMode="auto">
          <a:xfrm>
            <a:off x="5195888" y="4006850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0.5</a:t>
            </a:r>
          </a:p>
        </p:txBody>
      </p:sp>
      <p:sp>
        <p:nvSpPr>
          <p:cNvPr id="12317" name="Text Box 22"/>
          <p:cNvSpPr txBox="1">
            <a:spLocks noChangeArrowheads="1"/>
          </p:cNvSpPr>
          <p:nvPr/>
        </p:nvSpPr>
        <p:spPr bwMode="auto">
          <a:xfrm>
            <a:off x="1508125" y="4265613"/>
            <a:ext cx="1076325" cy="376237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/>
              <a:t>0</a:t>
            </a:r>
            <a:r>
              <a:rPr lang="de-CH" altLang="de-DE" sz="2000">
                <a:solidFill>
                  <a:srgbClr val="000000"/>
                </a:solidFill>
              </a:rPr>
              <a:t>&lt;r&lt;+∞</a:t>
            </a:r>
          </a:p>
        </p:txBody>
      </p:sp>
      <p:sp>
        <p:nvSpPr>
          <p:cNvPr id="759831" name="Text Box 23"/>
          <p:cNvSpPr txBox="1">
            <a:spLocks noChangeArrowheads="1"/>
          </p:cNvSpPr>
          <p:nvPr/>
        </p:nvSpPr>
        <p:spPr bwMode="auto">
          <a:xfrm>
            <a:off x="1571625" y="3416300"/>
            <a:ext cx="808038" cy="430213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0.2</a:t>
            </a:r>
          </a:p>
        </p:txBody>
      </p:sp>
      <p:sp>
        <p:nvSpPr>
          <p:cNvPr id="12319" name="Oval 25"/>
          <p:cNvSpPr>
            <a:spLocks noChangeArrowheads="1"/>
          </p:cNvSpPr>
          <p:nvPr/>
        </p:nvSpPr>
        <p:spPr bwMode="auto">
          <a:xfrm>
            <a:off x="6821488" y="3270250"/>
            <a:ext cx="1554162" cy="1552575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2320" name="Text Box 29"/>
          <p:cNvSpPr txBox="1">
            <a:spLocks noChangeArrowheads="1"/>
          </p:cNvSpPr>
          <p:nvPr/>
        </p:nvSpPr>
        <p:spPr bwMode="auto">
          <a:xfrm>
            <a:off x="5986463" y="4006850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321" name="Oval 31"/>
          <p:cNvSpPr>
            <a:spLocks noChangeArrowheads="1"/>
          </p:cNvSpPr>
          <p:nvPr/>
        </p:nvSpPr>
        <p:spPr bwMode="auto">
          <a:xfrm>
            <a:off x="7451725" y="3586163"/>
            <a:ext cx="923925" cy="925512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2322" name="Text Box 32"/>
          <p:cNvSpPr txBox="1">
            <a:spLocks noChangeArrowheads="1"/>
          </p:cNvSpPr>
          <p:nvPr/>
        </p:nvSpPr>
        <p:spPr bwMode="auto">
          <a:xfrm>
            <a:off x="6805613" y="3997325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323" name="Text Box 33"/>
          <p:cNvSpPr txBox="1">
            <a:spLocks noChangeArrowheads="1"/>
          </p:cNvSpPr>
          <p:nvPr/>
        </p:nvSpPr>
        <p:spPr bwMode="auto">
          <a:xfrm>
            <a:off x="7424738" y="3997325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2324" name="Text Box 47"/>
          <p:cNvSpPr txBox="1">
            <a:spLocks noChangeArrowheads="1"/>
          </p:cNvSpPr>
          <p:nvPr/>
        </p:nvSpPr>
        <p:spPr bwMode="auto">
          <a:xfrm>
            <a:off x="5986463" y="6140450"/>
            <a:ext cx="3413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759875" name="Text Box 67"/>
          <p:cNvSpPr txBox="1">
            <a:spLocks noChangeArrowheads="1"/>
          </p:cNvSpPr>
          <p:nvPr/>
        </p:nvSpPr>
        <p:spPr bwMode="auto">
          <a:xfrm>
            <a:off x="1571625" y="3424238"/>
            <a:ext cx="808038" cy="430212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0.5</a:t>
            </a:r>
          </a:p>
        </p:txBody>
      </p:sp>
      <p:sp>
        <p:nvSpPr>
          <p:cNvPr id="759876" name="Text Box 68"/>
          <p:cNvSpPr txBox="1">
            <a:spLocks noChangeArrowheads="1"/>
          </p:cNvSpPr>
          <p:nvPr/>
        </p:nvSpPr>
        <p:spPr bwMode="auto">
          <a:xfrm>
            <a:off x="1574800" y="3421063"/>
            <a:ext cx="808038" cy="430212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2</a:t>
            </a:r>
          </a:p>
        </p:txBody>
      </p:sp>
      <p:sp>
        <p:nvSpPr>
          <p:cNvPr id="759877" name="Text Box 69"/>
          <p:cNvSpPr txBox="1">
            <a:spLocks noChangeArrowheads="1"/>
          </p:cNvSpPr>
          <p:nvPr/>
        </p:nvSpPr>
        <p:spPr bwMode="auto">
          <a:xfrm>
            <a:off x="1574800" y="3424238"/>
            <a:ext cx="808038" cy="430212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4</a:t>
            </a:r>
          </a:p>
        </p:txBody>
      </p:sp>
      <p:sp>
        <p:nvSpPr>
          <p:cNvPr id="759878" name="Text Box 70"/>
          <p:cNvSpPr txBox="1">
            <a:spLocks noChangeArrowheads="1"/>
          </p:cNvSpPr>
          <p:nvPr/>
        </p:nvSpPr>
        <p:spPr bwMode="auto">
          <a:xfrm>
            <a:off x="1571625" y="3424238"/>
            <a:ext cx="808038" cy="430212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10</a:t>
            </a:r>
          </a:p>
        </p:txBody>
      </p:sp>
      <p:sp>
        <p:nvSpPr>
          <p:cNvPr id="759879" name="Text Box 71"/>
          <p:cNvSpPr txBox="1">
            <a:spLocks noChangeArrowheads="1"/>
          </p:cNvSpPr>
          <p:nvPr/>
        </p:nvSpPr>
        <p:spPr bwMode="auto">
          <a:xfrm>
            <a:off x="1571625" y="3424238"/>
            <a:ext cx="808038" cy="430212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0.2</a:t>
            </a:r>
          </a:p>
        </p:txBody>
      </p:sp>
      <p:sp>
        <p:nvSpPr>
          <p:cNvPr id="759880" name="Text Box 72"/>
          <p:cNvSpPr txBox="1">
            <a:spLocks noChangeArrowheads="1"/>
          </p:cNvSpPr>
          <p:nvPr/>
        </p:nvSpPr>
        <p:spPr bwMode="auto">
          <a:xfrm>
            <a:off x="1576388" y="3416300"/>
            <a:ext cx="808037" cy="430213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-0.5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331" name="Text Box 75"/>
          <p:cNvSpPr txBox="1">
            <a:spLocks noChangeArrowheads="1"/>
          </p:cNvSpPr>
          <p:nvPr/>
        </p:nvSpPr>
        <p:spPr bwMode="auto">
          <a:xfrm>
            <a:off x="6011863" y="1733550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59884" name="Text Box 76"/>
          <p:cNvSpPr txBox="1">
            <a:spLocks noChangeArrowheads="1"/>
          </p:cNvSpPr>
          <p:nvPr/>
        </p:nvSpPr>
        <p:spPr bwMode="auto">
          <a:xfrm>
            <a:off x="3840163" y="2952750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0.2</a:t>
            </a:r>
          </a:p>
        </p:txBody>
      </p:sp>
      <p:sp>
        <p:nvSpPr>
          <p:cNvPr id="759885" name="Text Box 77"/>
          <p:cNvSpPr txBox="1">
            <a:spLocks noChangeArrowheads="1"/>
          </p:cNvSpPr>
          <p:nvPr/>
        </p:nvSpPr>
        <p:spPr bwMode="auto">
          <a:xfrm>
            <a:off x="4627563" y="2063750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0.5</a:t>
            </a:r>
          </a:p>
        </p:txBody>
      </p:sp>
      <p:sp>
        <p:nvSpPr>
          <p:cNvPr id="759886" name="Text Box 78"/>
          <p:cNvSpPr txBox="1">
            <a:spLocks noChangeArrowheads="1"/>
          </p:cNvSpPr>
          <p:nvPr/>
        </p:nvSpPr>
        <p:spPr bwMode="auto">
          <a:xfrm>
            <a:off x="7307263" y="2178050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759887" name="Text Box 79"/>
          <p:cNvSpPr txBox="1">
            <a:spLocks noChangeArrowheads="1"/>
          </p:cNvSpPr>
          <p:nvPr/>
        </p:nvSpPr>
        <p:spPr bwMode="auto">
          <a:xfrm>
            <a:off x="7942263" y="2978150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759888" name="Text Box 80"/>
          <p:cNvSpPr txBox="1">
            <a:spLocks noChangeArrowheads="1"/>
          </p:cNvSpPr>
          <p:nvPr/>
        </p:nvSpPr>
        <p:spPr bwMode="auto">
          <a:xfrm>
            <a:off x="3878263" y="4870450"/>
            <a:ext cx="4889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-0.2</a:t>
            </a:r>
          </a:p>
        </p:txBody>
      </p:sp>
      <p:sp>
        <p:nvSpPr>
          <p:cNvPr id="759889" name="Text Box 81"/>
          <p:cNvSpPr txBox="1">
            <a:spLocks noChangeArrowheads="1"/>
          </p:cNvSpPr>
          <p:nvPr/>
        </p:nvSpPr>
        <p:spPr bwMode="auto">
          <a:xfrm>
            <a:off x="4665663" y="5784850"/>
            <a:ext cx="4889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-0.5</a:t>
            </a:r>
          </a:p>
        </p:txBody>
      </p:sp>
      <p:sp>
        <p:nvSpPr>
          <p:cNvPr id="759890" name="Text Box 82"/>
          <p:cNvSpPr txBox="1">
            <a:spLocks noChangeArrowheads="1"/>
          </p:cNvSpPr>
          <p:nvPr/>
        </p:nvSpPr>
        <p:spPr bwMode="auto">
          <a:xfrm>
            <a:off x="7281863" y="5657850"/>
            <a:ext cx="3413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-2</a:t>
            </a:r>
          </a:p>
        </p:txBody>
      </p:sp>
      <p:sp>
        <p:nvSpPr>
          <p:cNvPr id="759891" name="Text Box 83"/>
          <p:cNvSpPr txBox="1">
            <a:spLocks noChangeArrowheads="1"/>
          </p:cNvSpPr>
          <p:nvPr/>
        </p:nvSpPr>
        <p:spPr bwMode="auto">
          <a:xfrm>
            <a:off x="7891463" y="4845050"/>
            <a:ext cx="3413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-4</a:t>
            </a:r>
          </a:p>
        </p:txBody>
      </p:sp>
      <p:sp>
        <p:nvSpPr>
          <p:cNvPr id="759881" name="Text Box 73"/>
          <p:cNvSpPr txBox="1">
            <a:spLocks noChangeArrowheads="1"/>
          </p:cNvSpPr>
          <p:nvPr/>
        </p:nvSpPr>
        <p:spPr bwMode="auto">
          <a:xfrm>
            <a:off x="1574800" y="3413125"/>
            <a:ext cx="808038" cy="430213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59892" name="Text Box 84"/>
          <p:cNvSpPr txBox="1">
            <a:spLocks noChangeArrowheads="1"/>
          </p:cNvSpPr>
          <p:nvPr/>
        </p:nvSpPr>
        <p:spPr bwMode="auto">
          <a:xfrm>
            <a:off x="1587500" y="3411538"/>
            <a:ext cx="808038" cy="430212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-4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59882" name="Text Box 74"/>
          <p:cNvSpPr txBox="1">
            <a:spLocks noChangeArrowheads="1"/>
          </p:cNvSpPr>
          <p:nvPr/>
        </p:nvSpPr>
        <p:spPr bwMode="auto">
          <a:xfrm>
            <a:off x="1587500" y="3411538"/>
            <a:ext cx="808038" cy="430212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-10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59896" name="Text Box 88"/>
          <p:cNvSpPr txBox="1">
            <a:spLocks noChangeArrowheads="1"/>
          </p:cNvSpPr>
          <p:nvPr/>
        </p:nvSpPr>
        <p:spPr bwMode="auto">
          <a:xfrm>
            <a:off x="1112838" y="5178425"/>
            <a:ext cx="244792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FF"/>
                </a:solidFill>
              </a:rPr>
              <a:t>Ortskreise für konstanten Imaginärteil der Impedanz</a:t>
            </a:r>
          </a:p>
        </p:txBody>
      </p:sp>
      <p:sp>
        <p:nvSpPr>
          <p:cNvPr id="759897" name="Line 89"/>
          <p:cNvSpPr>
            <a:spLocks noChangeShapeType="1"/>
          </p:cNvSpPr>
          <p:nvPr/>
        </p:nvSpPr>
        <p:spPr bwMode="auto">
          <a:xfrm>
            <a:off x="3606800" y="5473700"/>
            <a:ext cx="403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898" name="Line 90"/>
          <p:cNvSpPr>
            <a:spLocks noChangeShapeType="1"/>
          </p:cNvSpPr>
          <p:nvPr/>
        </p:nvSpPr>
        <p:spPr bwMode="auto">
          <a:xfrm flipV="1">
            <a:off x="4305300" y="4572000"/>
            <a:ext cx="596900" cy="9017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899" name="Line 91"/>
          <p:cNvSpPr>
            <a:spLocks noChangeShapeType="1"/>
          </p:cNvSpPr>
          <p:nvPr/>
        </p:nvSpPr>
        <p:spPr bwMode="auto">
          <a:xfrm flipV="1">
            <a:off x="5429250" y="4800600"/>
            <a:ext cx="415925" cy="66357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900" name="Line 92"/>
          <p:cNvSpPr>
            <a:spLocks noChangeShapeType="1"/>
          </p:cNvSpPr>
          <p:nvPr/>
        </p:nvSpPr>
        <p:spPr bwMode="auto">
          <a:xfrm flipV="1">
            <a:off x="6296025" y="4562475"/>
            <a:ext cx="596900" cy="9017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901" name="Line 93"/>
          <p:cNvSpPr>
            <a:spLocks noChangeShapeType="1"/>
          </p:cNvSpPr>
          <p:nvPr/>
        </p:nvSpPr>
        <p:spPr bwMode="auto">
          <a:xfrm flipV="1">
            <a:off x="6867525" y="4857750"/>
            <a:ext cx="368300" cy="5969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902" name="Line 94"/>
          <p:cNvSpPr>
            <a:spLocks noChangeShapeType="1"/>
          </p:cNvSpPr>
          <p:nvPr/>
        </p:nvSpPr>
        <p:spPr bwMode="auto">
          <a:xfrm flipV="1">
            <a:off x="7315200" y="4743450"/>
            <a:ext cx="473075" cy="7207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903" name="Line 95"/>
          <p:cNvSpPr>
            <a:spLocks noChangeShapeType="1"/>
          </p:cNvSpPr>
          <p:nvPr/>
        </p:nvSpPr>
        <p:spPr bwMode="auto">
          <a:xfrm flipV="1">
            <a:off x="7629525" y="4514850"/>
            <a:ext cx="615950" cy="9493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904" name="Line 96"/>
          <p:cNvSpPr>
            <a:spLocks noChangeShapeType="1"/>
          </p:cNvSpPr>
          <p:nvPr/>
        </p:nvSpPr>
        <p:spPr bwMode="auto">
          <a:xfrm>
            <a:off x="3587750" y="2682875"/>
            <a:ext cx="403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905" name="Line 97"/>
          <p:cNvSpPr>
            <a:spLocks noChangeShapeType="1"/>
          </p:cNvSpPr>
          <p:nvPr/>
        </p:nvSpPr>
        <p:spPr bwMode="auto">
          <a:xfrm>
            <a:off x="4333875" y="2676525"/>
            <a:ext cx="152400" cy="685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906" name="Line 98"/>
          <p:cNvSpPr>
            <a:spLocks noChangeShapeType="1"/>
          </p:cNvSpPr>
          <p:nvPr/>
        </p:nvSpPr>
        <p:spPr bwMode="auto">
          <a:xfrm>
            <a:off x="5724525" y="2676525"/>
            <a:ext cx="133350" cy="609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907" name="Line 99"/>
          <p:cNvSpPr>
            <a:spLocks noChangeShapeType="1"/>
          </p:cNvSpPr>
          <p:nvPr/>
        </p:nvSpPr>
        <p:spPr bwMode="auto">
          <a:xfrm>
            <a:off x="6515100" y="2676525"/>
            <a:ext cx="161925" cy="60007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908" name="Line 100"/>
          <p:cNvSpPr>
            <a:spLocks noChangeShapeType="1"/>
          </p:cNvSpPr>
          <p:nvPr/>
        </p:nvSpPr>
        <p:spPr bwMode="auto">
          <a:xfrm>
            <a:off x="7096125" y="2676525"/>
            <a:ext cx="123825" cy="2857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909" name="Line 101"/>
          <p:cNvSpPr>
            <a:spLocks noChangeShapeType="1"/>
          </p:cNvSpPr>
          <p:nvPr/>
        </p:nvSpPr>
        <p:spPr bwMode="auto">
          <a:xfrm>
            <a:off x="7620000" y="2695575"/>
            <a:ext cx="152400" cy="685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910" name="Line 102"/>
          <p:cNvSpPr>
            <a:spLocks noChangeShapeType="1"/>
          </p:cNvSpPr>
          <p:nvPr/>
        </p:nvSpPr>
        <p:spPr bwMode="auto">
          <a:xfrm flipH="1">
            <a:off x="2819400" y="2667000"/>
            <a:ext cx="762000" cy="25241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759911" name="AutoShape 10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graphicFrame>
        <p:nvGraphicFramePr>
          <p:cNvPr id="759912" name="Object 10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643438" y="4005263"/>
          <a:ext cx="3687762" cy="197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3" name="Visio" r:id="rId32" imgW="3810180" imgH="1942050" progId="Visio.Drawing.11">
                  <p:embed/>
                </p:oleObj>
              </mc:Choice>
              <mc:Fallback>
                <p:oleObj name="Visio" r:id="rId32" imgW="3810180" imgH="1942050" progId="Visio.Drawing.11">
                  <p:embed/>
                  <p:pic>
                    <p:nvPicPr>
                      <p:cNvPr id="0" name="Object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4005263"/>
                        <a:ext cx="3687762" cy="197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59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59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59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59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59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5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59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6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59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7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59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8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759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9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759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99" presetID="3" presetClass="exit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0" dur="2000"/>
                                        <p:tgtEl>
                                          <p:spTgt spid="7598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33500"/>
                            </p:stCondLst>
                            <p:childTnLst>
                              <p:par>
                                <p:cTn id="10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1000"/>
                                        <p:tgtEl>
                                          <p:spTgt spid="759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1000"/>
                                        <p:tgtEl>
                                          <p:spTgt spid="759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1000"/>
                                        <p:tgtEl>
                                          <p:spTgt spid="759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1000"/>
                                        <p:tgtEl>
                                          <p:spTgt spid="759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1000"/>
                                        <p:tgtEl>
                                          <p:spTgt spid="759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1000"/>
                                        <p:tgtEl>
                                          <p:spTgt spid="759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1000"/>
                                        <p:tgtEl>
                                          <p:spTgt spid="759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1000"/>
                                        <p:tgtEl>
                                          <p:spTgt spid="759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1000"/>
                                        <p:tgtEl>
                                          <p:spTgt spid="759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1000"/>
                                        <p:tgtEl>
                                          <p:spTgt spid="759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1000"/>
                                        <p:tgtEl>
                                          <p:spTgt spid="759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1000"/>
                                        <p:tgtEl>
                                          <p:spTgt spid="759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1000"/>
                                        <p:tgtEl>
                                          <p:spTgt spid="759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1000"/>
                                        <p:tgtEl>
                                          <p:spTgt spid="759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1000"/>
                                        <p:tgtEl>
                                          <p:spTgt spid="759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35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9831" grpId="0" animBg="1"/>
      <p:bldP spid="759875" grpId="0" animBg="1"/>
      <p:bldP spid="759876" grpId="0" animBg="1"/>
      <p:bldP spid="759877" grpId="0" animBg="1"/>
      <p:bldP spid="759878" grpId="0" animBg="1"/>
      <p:bldP spid="759879" grpId="0" animBg="1"/>
      <p:bldP spid="759880" grpId="0" animBg="1"/>
      <p:bldP spid="759884" grpId="0"/>
      <p:bldP spid="759885" grpId="0"/>
      <p:bldP spid="759886" grpId="0"/>
      <p:bldP spid="759887" grpId="0"/>
      <p:bldP spid="759888" grpId="0"/>
      <p:bldP spid="759889" grpId="0"/>
      <p:bldP spid="759890" grpId="0"/>
      <p:bldP spid="759891" grpId="0"/>
      <p:bldP spid="759881" grpId="0" animBg="1"/>
      <p:bldP spid="759892" grpId="0" animBg="1"/>
      <p:bldP spid="759882" grpId="0" animBg="1"/>
      <p:bldP spid="759897" grpId="0" animBg="1"/>
      <p:bldP spid="759898" grpId="0" animBg="1"/>
      <p:bldP spid="759899" grpId="0" animBg="1"/>
      <p:bldP spid="759900" grpId="0" animBg="1"/>
      <p:bldP spid="759901" grpId="0" animBg="1"/>
      <p:bldP spid="759902" grpId="0" animBg="1"/>
      <p:bldP spid="759903" grpId="0" animBg="1"/>
      <p:bldP spid="759904" grpId="0" animBg="1"/>
      <p:bldP spid="759905" grpId="0" animBg="1"/>
      <p:bldP spid="759906" grpId="0" animBg="1"/>
      <p:bldP spid="759907" grpId="0" animBg="1"/>
      <p:bldP spid="759908" grpId="0" animBg="1"/>
      <p:bldP spid="759909" grpId="0" animBg="1"/>
      <p:bldP spid="759910" grpId="0" animBg="1"/>
      <p:bldP spid="7599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7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13316" name="Text Box 18"/>
          <p:cNvSpPr txBox="1">
            <a:spLocks noChangeArrowheads="1"/>
          </p:cNvSpPr>
          <p:nvPr/>
        </p:nvSpPr>
        <p:spPr bwMode="auto">
          <a:xfrm>
            <a:off x="900113" y="1125538"/>
            <a:ext cx="7632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Impedanz-Ebene</a:t>
            </a:r>
            <a:endParaRPr lang="de-CH" altLang="de-DE" sz="2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317" name="AutoShape 7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graphicFrame>
        <p:nvGraphicFramePr>
          <p:cNvPr id="13314" name="Object 79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0" y="914400"/>
          <a:ext cx="5905500" cy="594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Visio" r:id="rId4" imgW="5778936" imgH="5814952" progId="Visio.Drawing.11">
                  <p:embed/>
                </p:oleObj>
              </mc:Choice>
              <mc:Fallback>
                <p:oleObj name="Visio" r:id="rId4" imgW="5778936" imgH="5814952" progId="Visio.Drawing.11">
                  <p:embed/>
                  <p:pic>
                    <p:nvPicPr>
                      <p:cNvPr id="0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0" y="914400"/>
                        <a:ext cx="5905500" cy="594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14338" name="Object 59"/>
          <p:cNvGraphicFramePr>
            <a:graphicFrameLocks noGrp="1" noChangeAspect="1"/>
          </p:cNvGraphicFramePr>
          <p:nvPr>
            <p:ph sz="half" idx="1"/>
          </p:nvPr>
        </p:nvGraphicFramePr>
        <p:xfrm>
          <a:off x="3243263" y="919163"/>
          <a:ext cx="5895975" cy="593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2" name="Visio" r:id="rId4" imgW="5778936" imgH="5814952" progId="Visio.Drawing.11">
                  <p:embed/>
                </p:oleObj>
              </mc:Choice>
              <mc:Fallback>
                <p:oleObj name="Visio" r:id="rId4" imgW="5778936" imgH="5814952" progId="Visio.Drawing.11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3263" y="919163"/>
                        <a:ext cx="5895975" cy="5932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4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717550" y="2257425"/>
          <a:ext cx="3019425" cy="187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Visio" r:id="rId6" imgW="1498029" imgH="929482" progId="Visio.Drawing.11">
                  <p:embed/>
                </p:oleObj>
              </mc:Choice>
              <mc:Fallback>
                <p:oleObj name="Visio" r:id="rId6" imgW="1498029" imgH="929482" progId="Visio.Drawing.11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" y="2257425"/>
                        <a:ext cx="3019425" cy="187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2" name="Text Box 17"/>
          <p:cNvSpPr txBox="1">
            <a:spLocks noChangeArrowheads="1"/>
          </p:cNvSpPr>
          <p:nvPr/>
        </p:nvSpPr>
        <p:spPr bwMode="auto">
          <a:xfrm>
            <a:off x="817563" y="1030288"/>
            <a:ext cx="76327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Impedanz-Ebene </a:t>
            </a:r>
          </a:p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Serie L oder C</a:t>
            </a:r>
            <a:endParaRPr lang="de-CH" altLang="de-DE" sz="2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3" name="Text Box 57"/>
          <p:cNvSpPr txBox="1">
            <a:spLocks noChangeArrowheads="1"/>
          </p:cNvSpPr>
          <p:nvPr/>
        </p:nvSpPr>
        <p:spPr bwMode="auto">
          <a:xfrm>
            <a:off x="742950" y="6119813"/>
            <a:ext cx="7632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FF0000"/>
                </a:solidFill>
              </a:rPr>
              <a:t>Realteil der Impedanz = konstant</a:t>
            </a:r>
            <a:endParaRPr lang="de-CH" altLang="de-DE" sz="2000">
              <a:solidFill>
                <a:srgbClr val="FF0000"/>
              </a:solidFill>
              <a:cs typeface="Arial" charset="0"/>
            </a:endParaRPr>
          </a:p>
        </p:txBody>
      </p:sp>
      <p:graphicFrame>
        <p:nvGraphicFramePr>
          <p:cNvPr id="14340" name="Object 60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03188" y="4610100"/>
          <a:ext cx="267017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Equation" r:id="rId8" imgW="1193760" imgH="457200" progId="Equation.DSMT4">
                  <p:embed/>
                </p:oleObj>
              </mc:Choice>
              <mc:Fallback>
                <p:oleObj name="Equation" r:id="rId8" imgW="1193760" imgH="457200" progId="Equation.DSMT4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8" y="4610100"/>
                        <a:ext cx="2670175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Line 62"/>
          <p:cNvSpPr>
            <a:spLocks noChangeShapeType="1"/>
          </p:cNvSpPr>
          <p:nvPr/>
        </p:nvSpPr>
        <p:spPr bwMode="auto">
          <a:xfrm flipV="1">
            <a:off x="1012825" y="5521325"/>
            <a:ext cx="0" cy="6302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14345" name="AutoShape 6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15362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0" y="914400"/>
          <a:ext cx="5905500" cy="594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6" name="Visio" r:id="rId4" imgW="5778936" imgH="5814952" progId="Visio.Drawing.11">
                  <p:embed/>
                </p:oleObj>
              </mc:Choice>
              <mc:Fallback>
                <p:oleObj name="Visio" r:id="rId4" imgW="5778936" imgH="5814952" progId="Visio.Drawing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0" y="914400"/>
                        <a:ext cx="5905500" cy="594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46113" y="2232025"/>
          <a:ext cx="3040062" cy="18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7" name="Visio" r:id="rId6" imgW="1498029" imgH="929482" progId="Visio.Drawing.11">
                  <p:embed/>
                </p:oleObj>
              </mc:Choice>
              <mc:Fallback>
                <p:oleObj name="Visio" r:id="rId6" imgW="1498029" imgH="929482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113" y="2232025"/>
                        <a:ext cx="3040062" cy="188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817563" y="1030288"/>
            <a:ext cx="76327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Impedanz-Ebene</a:t>
            </a:r>
          </a:p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Serie R</a:t>
            </a:r>
            <a:endParaRPr lang="de-CH" altLang="de-DE" sz="2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42950" y="6119813"/>
            <a:ext cx="7632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FF0000"/>
                </a:solidFill>
              </a:rPr>
              <a:t>Imaginärteil der Impedanz = konstant</a:t>
            </a:r>
            <a:endParaRPr lang="de-CH" altLang="de-DE" sz="2000">
              <a:solidFill>
                <a:srgbClr val="FF0000"/>
              </a:solidFill>
              <a:cs typeface="Arial" charset="0"/>
            </a:endParaRPr>
          </a:p>
        </p:txBody>
      </p:sp>
      <p:graphicFrame>
        <p:nvGraphicFramePr>
          <p:cNvPr id="15364" name="Object 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03188" y="4635500"/>
          <a:ext cx="2719387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8" name="Equation" r:id="rId8" imgW="1231560" imgH="482400" progId="Equation.DSMT4">
                  <p:embed/>
                </p:oleObj>
              </mc:Choice>
              <mc:Fallback>
                <p:oleObj name="Equation" r:id="rId8" imgW="1231560" imgH="482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8" y="4635500"/>
                        <a:ext cx="2719387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8" name="Line 11"/>
          <p:cNvSpPr>
            <a:spLocks noChangeShapeType="1"/>
          </p:cNvSpPr>
          <p:nvPr/>
        </p:nvSpPr>
        <p:spPr bwMode="auto">
          <a:xfrm flipV="1">
            <a:off x="2563813" y="5530850"/>
            <a:ext cx="0" cy="5254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15369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16386" name="Object 7"/>
          <p:cNvGraphicFramePr>
            <a:graphicFrameLocks noGrp="1" noChangeAspect="1"/>
          </p:cNvGraphicFramePr>
          <p:nvPr>
            <p:ph sz="half" idx="1"/>
          </p:nvPr>
        </p:nvGraphicFramePr>
        <p:xfrm>
          <a:off x="176213" y="4689475"/>
          <a:ext cx="1817687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8" name="Equation" r:id="rId4" imgW="1041120" imgH="482400" progId="Equation.DSMT4">
                  <p:embed/>
                </p:oleObj>
              </mc:Choice>
              <mc:Fallback>
                <p:oleObj name="Equation" r:id="rId4" imgW="1041120" imgH="482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13" y="4689475"/>
                        <a:ext cx="1817687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11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001963" y="923925"/>
          <a:ext cx="6142037" cy="593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9" name="Visio" r:id="rId6" imgW="5778936" imgH="5585200" progId="Visio.Drawing.11">
                  <p:embed/>
                </p:oleObj>
              </mc:Choice>
              <mc:Fallback>
                <p:oleObj name="Visio" r:id="rId6" imgW="5778936" imgH="5585200" progId="Visio.Drawing.11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1963" y="923925"/>
                        <a:ext cx="6142037" cy="593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833438" y="962025"/>
            <a:ext cx="7632700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Impedanz-Ebene </a:t>
            </a:r>
          </a:p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FF"/>
                </a:solidFill>
              </a:rPr>
              <a:t>Kreise mit konstantem </a:t>
            </a:r>
          </a:p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FF"/>
                </a:solidFill>
              </a:rPr>
              <a:t>|</a:t>
            </a:r>
            <a:r>
              <a:rPr lang="de-CH" altLang="de-DE" sz="2000">
                <a:solidFill>
                  <a:srgbClr val="0000FF"/>
                </a:solidFill>
                <a:sym typeface="Symbol" pitchFamily="18" charset="2"/>
              </a:rPr>
              <a:t>| und VSWR</a:t>
            </a:r>
            <a:endParaRPr lang="de-CH" altLang="de-DE" sz="2000">
              <a:solidFill>
                <a:srgbClr val="0000F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16390" name="Text Box 15"/>
          <p:cNvSpPr txBox="1">
            <a:spLocks noChangeArrowheads="1"/>
          </p:cNvSpPr>
          <p:nvPr/>
        </p:nvSpPr>
        <p:spPr bwMode="auto">
          <a:xfrm rot="1619711">
            <a:off x="4948238" y="4994275"/>
            <a:ext cx="128270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1600" b="0">
                <a:solidFill>
                  <a:srgbClr val="0000FF"/>
                </a:solidFill>
              </a:rPr>
              <a:t>|</a:t>
            </a:r>
            <a:r>
              <a:rPr lang="de-CH" altLang="de-DE" sz="1600" b="0">
                <a:solidFill>
                  <a:srgbClr val="0000FF"/>
                </a:solidFill>
                <a:sym typeface="Symbol" pitchFamily="18" charset="2"/>
              </a:rPr>
              <a:t>| = 0.6</a:t>
            </a:r>
            <a:endParaRPr lang="de-CH" altLang="de-DE" sz="1600" b="0">
              <a:solidFill>
                <a:srgbClr val="0000F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16391" name="Oval 16"/>
          <p:cNvSpPr>
            <a:spLocks noChangeArrowheads="1"/>
          </p:cNvSpPr>
          <p:nvPr/>
        </p:nvSpPr>
        <p:spPr bwMode="auto">
          <a:xfrm>
            <a:off x="5156200" y="3022600"/>
            <a:ext cx="1657350" cy="1657350"/>
          </a:xfrm>
          <a:prstGeom prst="ellips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6392" name="Text Box 17"/>
          <p:cNvSpPr txBox="1">
            <a:spLocks noChangeArrowheads="1"/>
          </p:cNvSpPr>
          <p:nvPr/>
        </p:nvSpPr>
        <p:spPr bwMode="auto">
          <a:xfrm rot="2238396">
            <a:off x="4970463" y="4333875"/>
            <a:ext cx="128270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1600" b="0">
                <a:solidFill>
                  <a:srgbClr val="0000FF"/>
                </a:solidFill>
              </a:rPr>
              <a:t>VSWR</a:t>
            </a:r>
            <a:r>
              <a:rPr lang="de-CH" altLang="de-DE" sz="1600" b="0">
                <a:solidFill>
                  <a:srgbClr val="0000FF"/>
                </a:solidFill>
                <a:sym typeface="Symbol" pitchFamily="18" charset="2"/>
              </a:rPr>
              <a:t> = 2</a:t>
            </a:r>
            <a:endParaRPr lang="de-CH" altLang="de-DE" sz="1600" b="0">
              <a:solidFill>
                <a:srgbClr val="0000F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16393" name="AutoShape 1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1741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006725" y="927100"/>
          <a:ext cx="6132513" cy="592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1" name="Visio" r:id="rId4" imgW="5778936" imgH="5585200" progId="Visio.Drawing.11">
                  <p:embed/>
                </p:oleObj>
              </mc:Choice>
              <mc:Fallback>
                <p:oleObj name="Visio" r:id="rId4" imgW="5778936" imgH="5585200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6725" y="927100"/>
                        <a:ext cx="6132513" cy="592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833438" y="962025"/>
            <a:ext cx="7632700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Impedanz-Ebene</a:t>
            </a:r>
          </a:p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Serie-Leitung</a:t>
            </a:r>
          </a:p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mit Z</a:t>
            </a:r>
            <a:r>
              <a:rPr lang="de-CH" altLang="de-DE" sz="2000" baseline="-25000">
                <a:solidFill>
                  <a:srgbClr val="000000"/>
                </a:solidFill>
              </a:rPr>
              <a:t>W</a:t>
            </a:r>
            <a:r>
              <a:rPr lang="de-CH" altLang="de-DE" sz="2000">
                <a:solidFill>
                  <a:srgbClr val="000000"/>
                </a:solidFill>
              </a:rPr>
              <a:t> = Z</a:t>
            </a:r>
            <a:r>
              <a:rPr lang="de-CH" altLang="de-DE" sz="2000" baseline="-25000">
                <a:solidFill>
                  <a:srgbClr val="000000"/>
                </a:solidFill>
              </a:rPr>
              <a:t>0</a:t>
            </a:r>
            <a:endParaRPr lang="de-CH" altLang="de-DE" sz="2000" baseline="-25000">
              <a:solidFill>
                <a:srgbClr val="000000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17414" name="Text Box 9"/>
          <p:cNvSpPr txBox="1">
            <a:spLocks noChangeArrowheads="1"/>
          </p:cNvSpPr>
          <p:nvPr/>
        </p:nvSpPr>
        <p:spPr bwMode="auto">
          <a:xfrm rot="2238396">
            <a:off x="4565650" y="4708525"/>
            <a:ext cx="128270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1600" b="0">
                <a:solidFill>
                  <a:srgbClr val="0000FF"/>
                </a:solidFill>
              </a:rPr>
              <a:t>VSWR</a:t>
            </a:r>
            <a:r>
              <a:rPr lang="de-CH" altLang="de-DE" sz="1600" b="0">
                <a:solidFill>
                  <a:srgbClr val="0000FF"/>
                </a:solidFill>
                <a:sym typeface="Symbol" pitchFamily="18" charset="2"/>
              </a:rPr>
              <a:t> = 4</a:t>
            </a:r>
            <a:endParaRPr lang="de-CH" altLang="de-DE" sz="1600" b="0">
              <a:solidFill>
                <a:srgbClr val="0000F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696913" y="5194300"/>
            <a:ext cx="2979737" cy="14446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1600">
                <a:solidFill>
                  <a:srgbClr val="000000"/>
                </a:solidFill>
              </a:rPr>
              <a:t>Das Zentrum des konstant-VSWR-Kreises ist im Mittelpunkt der Smith-Chart, wenn die Smith-Chart auf die Leitungsimpedanz normiert ist.</a:t>
            </a:r>
            <a:endParaRPr lang="de-CH" altLang="de-DE" sz="1600" baseline="-25000">
              <a:solidFill>
                <a:srgbClr val="000000"/>
              </a:solidFill>
              <a:cs typeface="Arial" charset="0"/>
              <a:sym typeface="Symbol" pitchFamily="18" charset="2"/>
            </a:endParaRPr>
          </a:p>
        </p:txBody>
      </p:sp>
      <p:graphicFrame>
        <p:nvGraphicFramePr>
          <p:cNvPr id="17411" name="Object 12"/>
          <p:cNvGraphicFramePr>
            <a:graphicFrameLocks noGrp="1" noChangeAspect="1"/>
          </p:cNvGraphicFramePr>
          <p:nvPr>
            <p:ph sz="half" idx="1"/>
          </p:nvPr>
        </p:nvGraphicFramePr>
        <p:xfrm>
          <a:off x="777875" y="2611438"/>
          <a:ext cx="2625725" cy="162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2" name="Visio" r:id="rId6" imgW="1494720" imgH="926280" progId="Visio.Drawing.11">
                  <p:embed/>
                </p:oleObj>
              </mc:Choice>
              <mc:Fallback>
                <p:oleObj name="Visio" r:id="rId6" imgW="1494720" imgH="926280" progId="Visio.Drawing.11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875" y="2611438"/>
                        <a:ext cx="2625725" cy="162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184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125538"/>
            <a:ext cx="4313238" cy="5334000"/>
          </a:xfrm>
        </p:spPr>
        <p:txBody>
          <a:bodyPr/>
          <a:lstStyle/>
          <a:p>
            <a:pPr marL="0" indent="0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400" b="1" smtClean="0"/>
              <a:t>Admittanz-Ebene:</a:t>
            </a:r>
          </a:p>
        </p:txBody>
      </p:sp>
      <p:graphicFrame>
        <p:nvGraphicFramePr>
          <p:cNvPr id="18434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131763" y="1549400"/>
          <a:ext cx="2454275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Equation" r:id="rId4" imgW="1295280" imgH="838080" progId="Equation.DSMT4">
                  <p:embed/>
                </p:oleObj>
              </mc:Choice>
              <mc:Fallback>
                <p:oleObj name="Equation" r:id="rId4" imgW="1295280" imgH="8380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763" y="1549400"/>
                        <a:ext cx="2454275" cy="1444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0" name="Text Box 5"/>
          <p:cNvSpPr txBox="1">
            <a:spLocks noChangeArrowheads="1"/>
          </p:cNvSpPr>
          <p:nvPr/>
        </p:nvSpPr>
        <p:spPr bwMode="auto">
          <a:xfrm>
            <a:off x="1187450" y="4508500"/>
            <a:ext cx="20589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>
                <a:solidFill>
                  <a:srgbClr val="000000"/>
                </a:solidFill>
              </a:rPr>
              <a:t>Normiertes Y: y</a:t>
            </a:r>
          </a:p>
        </p:txBody>
      </p:sp>
      <p:graphicFrame>
        <p:nvGraphicFramePr>
          <p:cNvPr id="18435" name="Object 6"/>
          <p:cNvGraphicFramePr>
            <a:graphicFrameLocks noChangeAspect="1"/>
          </p:cNvGraphicFramePr>
          <p:nvPr/>
        </p:nvGraphicFramePr>
        <p:xfrm>
          <a:off x="1165225" y="5013325"/>
          <a:ext cx="29718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4" name="Equation" r:id="rId6" imgW="1726920" imgH="431640" progId="Equation.DSMT4">
                  <p:embed/>
                </p:oleObj>
              </mc:Choice>
              <mc:Fallback>
                <p:oleObj name="Equation" r:id="rId6" imgW="1726920" imgH="4316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225" y="5013325"/>
                        <a:ext cx="2971800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7"/>
          <p:cNvGraphicFramePr>
            <a:graphicFrameLocks noChangeAspect="1"/>
          </p:cNvGraphicFramePr>
          <p:nvPr/>
        </p:nvGraphicFramePr>
        <p:xfrm>
          <a:off x="1155700" y="5751513"/>
          <a:ext cx="2314575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5" name="Equation" r:id="rId8" imgW="1346040" imgH="482400" progId="Equation.DSMT4">
                  <p:embed/>
                </p:oleObj>
              </mc:Choice>
              <mc:Fallback>
                <p:oleObj name="Equation" r:id="rId8" imgW="1346040" imgH="482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5751513"/>
                        <a:ext cx="2314575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8"/>
          <p:cNvGraphicFramePr>
            <a:graphicFrameLocks noChangeAspect="1"/>
          </p:cNvGraphicFramePr>
          <p:nvPr/>
        </p:nvGraphicFramePr>
        <p:xfrm>
          <a:off x="3327400" y="2913063"/>
          <a:ext cx="5816600" cy="161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6" name="Equation" r:id="rId10" imgW="3377880" imgH="939600" progId="Equation.DSMT4">
                  <p:embed/>
                </p:oleObj>
              </mc:Choice>
              <mc:Fallback>
                <p:oleObj name="Equation" r:id="rId10" imgW="3377880" imgH="939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400" y="2913063"/>
                        <a:ext cx="5816600" cy="1614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4427538" y="2205038"/>
            <a:ext cx="7191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 b="0">
                <a:solidFill>
                  <a:srgbClr val="000000"/>
                </a:solidFill>
              </a:rPr>
              <a:t>Gl. 4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4500563" y="5157788"/>
            <a:ext cx="7191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 b="0">
                <a:solidFill>
                  <a:srgbClr val="000000"/>
                </a:solidFill>
              </a:rPr>
              <a:t>Gl. 5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4500563" y="5949950"/>
            <a:ext cx="7191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 b="0">
                <a:solidFill>
                  <a:srgbClr val="000000"/>
                </a:solidFill>
              </a:rPr>
              <a:t>Gl. 6</a:t>
            </a:r>
          </a:p>
        </p:txBody>
      </p:sp>
      <p:sp>
        <p:nvSpPr>
          <p:cNvPr id="18444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20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125538"/>
            <a:ext cx="4313238" cy="5334000"/>
          </a:xfrm>
        </p:spPr>
        <p:txBody>
          <a:bodyPr/>
          <a:lstStyle/>
          <a:p>
            <a:pPr marL="0" indent="0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400" b="1" smtClean="0"/>
              <a:t>Aus der Leitungstheorie:</a:t>
            </a:r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366713" y="1560513"/>
          <a:ext cx="2452687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Equation" r:id="rId4" imgW="1295280" imgH="838080" progId="Equation.DSMT4">
                  <p:embed/>
                </p:oleObj>
              </mc:Choice>
              <mc:Fallback>
                <p:oleObj name="Equation" r:id="rId4" imgW="1295280" imgH="8380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1560513"/>
                        <a:ext cx="2452687" cy="1444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1187450" y="4508500"/>
            <a:ext cx="298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>
                <a:solidFill>
                  <a:srgbClr val="000000"/>
                </a:solidFill>
              </a:rPr>
              <a:t>Normiertes </a:t>
            </a:r>
            <a:r>
              <a:rPr lang="de-CH" altLang="de-DE" sz="2000" u="sng">
                <a:solidFill>
                  <a:srgbClr val="000000"/>
                </a:solidFill>
              </a:rPr>
              <a:t>Z</a:t>
            </a:r>
            <a:r>
              <a:rPr lang="de-CH" altLang="de-DE" sz="2000">
                <a:solidFill>
                  <a:srgbClr val="000000"/>
                </a:solidFill>
              </a:rPr>
              <a:t>:  </a:t>
            </a:r>
            <a:r>
              <a:rPr lang="de-CH" altLang="de-DE" sz="2000" u="sng">
                <a:solidFill>
                  <a:srgbClr val="000000"/>
                </a:solidFill>
              </a:rPr>
              <a:t>z</a:t>
            </a:r>
            <a:r>
              <a:rPr lang="de-CH" altLang="de-DE" sz="2000">
                <a:solidFill>
                  <a:srgbClr val="000000"/>
                </a:solidFill>
              </a:rPr>
              <a:t> = r + jx</a:t>
            </a:r>
          </a:p>
        </p:txBody>
      </p:sp>
      <p:graphicFrame>
        <p:nvGraphicFramePr>
          <p:cNvPr id="2051" name="Object 8"/>
          <p:cNvGraphicFramePr>
            <a:graphicFrameLocks noChangeAspect="1"/>
          </p:cNvGraphicFramePr>
          <p:nvPr/>
        </p:nvGraphicFramePr>
        <p:xfrm>
          <a:off x="1187450" y="5013325"/>
          <a:ext cx="292735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Equation" r:id="rId6" imgW="1701720" imgH="431640" progId="Equation.DSMT4">
                  <p:embed/>
                </p:oleObj>
              </mc:Choice>
              <mc:Fallback>
                <p:oleObj name="Equation" r:id="rId6" imgW="1701720" imgH="4316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5013325"/>
                        <a:ext cx="2927350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9"/>
          <p:cNvGraphicFramePr>
            <a:graphicFrameLocks noChangeAspect="1"/>
          </p:cNvGraphicFramePr>
          <p:nvPr/>
        </p:nvGraphicFramePr>
        <p:xfrm>
          <a:off x="1187450" y="5805488"/>
          <a:ext cx="2249488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Equation" r:id="rId8" imgW="1307880" imgH="419040" progId="Equation.DSMT4">
                  <p:embed/>
                </p:oleObj>
              </mc:Choice>
              <mc:Fallback>
                <p:oleObj name="Equation" r:id="rId8" imgW="1307880" imgH="4190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5805488"/>
                        <a:ext cx="2249488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10"/>
          <p:cNvGraphicFramePr>
            <a:graphicFrameLocks noChangeAspect="1"/>
          </p:cNvGraphicFramePr>
          <p:nvPr/>
        </p:nvGraphicFramePr>
        <p:xfrm>
          <a:off x="3238500" y="3109913"/>
          <a:ext cx="5708650" cy="122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Equation" r:id="rId10" imgW="3314520" imgH="711000" progId="Equation.DSMT4">
                  <p:embed/>
                </p:oleObj>
              </mc:Choice>
              <mc:Fallback>
                <p:oleObj name="Equation" r:id="rId10" imgW="3314520" imgH="7110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0" y="3109913"/>
                        <a:ext cx="5708650" cy="122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Text Box 11"/>
          <p:cNvSpPr txBox="1">
            <a:spLocks noChangeArrowheads="1"/>
          </p:cNvSpPr>
          <p:nvPr/>
        </p:nvSpPr>
        <p:spPr bwMode="auto">
          <a:xfrm>
            <a:off x="4427538" y="2205038"/>
            <a:ext cx="7191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 b="0">
                <a:solidFill>
                  <a:srgbClr val="000000"/>
                </a:solidFill>
              </a:rPr>
              <a:t>Gl. 1</a:t>
            </a:r>
          </a:p>
        </p:txBody>
      </p:sp>
      <p:sp>
        <p:nvSpPr>
          <p:cNvPr id="2058" name="Text Box 12"/>
          <p:cNvSpPr txBox="1">
            <a:spLocks noChangeArrowheads="1"/>
          </p:cNvSpPr>
          <p:nvPr/>
        </p:nvSpPr>
        <p:spPr bwMode="auto">
          <a:xfrm>
            <a:off x="4500563" y="5157788"/>
            <a:ext cx="7191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 b="0">
                <a:solidFill>
                  <a:srgbClr val="000000"/>
                </a:solidFill>
              </a:rPr>
              <a:t>Gl. 2</a:t>
            </a:r>
          </a:p>
        </p:txBody>
      </p:sp>
      <p:sp>
        <p:nvSpPr>
          <p:cNvPr id="2059" name="Text Box 13"/>
          <p:cNvSpPr txBox="1">
            <a:spLocks noChangeArrowheads="1"/>
          </p:cNvSpPr>
          <p:nvPr/>
        </p:nvSpPr>
        <p:spPr bwMode="auto">
          <a:xfrm>
            <a:off x="4500563" y="5949950"/>
            <a:ext cx="7191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 b="0">
                <a:solidFill>
                  <a:srgbClr val="000000"/>
                </a:solidFill>
              </a:rPr>
              <a:t>Gl. 3</a:t>
            </a:r>
          </a:p>
        </p:txBody>
      </p:sp>
      <p:sp>
        <p:nvSpPr>
          <p:cNvPr id="2060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194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125538"/>
            <a:ext cx="8769350" cy="1062037"/>
          </a:xfrm>
        </p:spPr>
        <p:txBody>
          <a:bodyPr/>
          <a:lstStyle/>
          <a:p>
            <a:pPr marL="4763" indent="-4763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400" smtClean="0"/>
              <a:t>Nach Gl.4 muss jeder Reflexionskoeffizient auch eine komplexe Admittanz </a:t>
            </a:r>
            <a:r>
              <a:rPr lang="de-DE" altLang="de-DE" sz="2400" u="sng" smtClean="0"/>
              <a:t>Y</a:t>
            </a:r>
            <a:r>
              <a:rPr lang="de-DE" altLang="de-DE" sz="2400" smtClean="0"/>
              <a:t>, oder nach Gl.6 eine komplexe normierte Admittanz </a:t>
            </a:r>
            <a:r>
              <a:rPr lang="de-DE" altLang="de-DE" sz="2400" u="sng" smtClean="0"/>
              <a:t>y</a:t>
            </a:r>
            <a:r>
              <a:rPr lang="de-DE" altLang="de-DE" sz="2400" smtClean="0"/>
              <a:t> darstellen. </a:t>
            </a:r>
          </a:p>
        </p:txBody>
      </p:sp>
      <p:graphicFrame>
        <p:nvGraphicFramePr>
          <p:cNvPr id="1945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55600" y="2967038"/>
          <a:ext cx="2578100" cy="187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Equation" r:id="rId4" imgW="2184120" imgH="1587240" progId="Equation.DSMT4">
                  <p:embed/>
                </p:oleObj>
              </mc:Choice>
              <mc:Fallback>
                <p:oleObj name="Equation" r:id="rId4" imgW="2184120" imgH="15872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600" y="2967038"/>
                        <a:ext cx="2578100" cy="187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9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276600" y="2640013"/>
          <a:ext cx="4391025" cy="421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name="VISIO" r:id="rId6" imgW="3537000" imgH="3398040" progId="Visio.Drawing.6">
                  <p:embed/>
                </p:oleObj>
              </mc:Choice>
              <mc:Fallback>
                <p:oleObj name="VISIO" r:id="rId6" imgW="3537000" imgH="339804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640013"/>
                        <a:ext cx="4391025" cy="421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0" name="Object 6"/>
          <p:cNvGraphicFramePr>
            <a:graphicFrameLocks noChangeAspect="1"/>
          </p:cNvGraphicFramePr>
          <p:nvPr/>
        </p:nvGraphicFramePr>
        <p:xfrm>
          <a:off x="1065213" y="2276475"/>
          <a:ext cx="5411787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Equation" r:id="rId8" imgW="3251160" imgH="241200" progId="Equation.DSMT4">
                  <p:embed/>
                </p:oleObj>
              </mc:Choice>
              <mc:Fallback>
                <p:oleObj name="Equation" r:id="rId8" imgW="3251160" imgH="241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5213" y="2276475"/>
                        <a:ext cx="5411787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1" name="Object 7"/>
          <p:cNvGraphicFramePr>
            <a:graphicFrameLocks noChangeAspect="1"/>
          </p:cNvGraphicFramePr>
          <p:nvPr/>
        </p:nvGraphicFramePr>
        <p:xfrm>
          <a:off x="7011988" y="2622550"/>
          <a:ext cx="181610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8" name="Equation" r:id="rId10" imgW="1498320" imgH="711000" progId="Equation.DSMT4">
                  <p:embed/>
                </p:oleObj>
              </mc:Choice>
              <mc:Fallback>
                <p:oleObj name="Equation" r:id="rId10" imgW="1498320" imgH="711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1988" y="2622550"/>
                        <a:ext cx="1816100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Line 8"/>
          <p:cNvSpPr>
            <a:spLocks noChangeShapeType="1"/>
          </p:cNvSpPr>
          <p:nvPr/>
        </p:nvSpPr>
        <p:spPr bwMode="auto">
          <a:xfrm flipH="1">
            <a:off x="6084888" y="2997200"/>
            <a:ext cx="792162" cy="4318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6877050" y="2636838"/>
            <a:ext cx="2087563" cy="936625"/>
          </a:xfrm>
          <a:prstGeom prst="rect">
            <a:avLst/>
          </a:prstGeom>
          <a:noFill/>
          <a:ln w="28575">
            <a:solidFill>
              <a:srgbClr val="A5002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9466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11188"/>
            <a:ext cx="3654425" cy="2619375"/>
          </a:xfrm>
        </p:spPr>
        <p:txBody>
          <a:bodyPr/>
          <a:lstStyle/>
          <a:p>
            <a:pPr marL="0" indent="17463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000" smtClean="0"/>
              <a:t>Mit dem gleichen Vorgehen wie bei der Impedanz-Ebene können die Ortskreise für konstante Konduktanz g und konstante Suszeptanz b gezeichnet werden. </a:t>
            </a:r>
          </a:p>
        </p:txBody>
      </p:sp>
      <p:graphicFrame>
        <p:nvGraphicFramePr>
          <p:cNvPr id="20482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3935413" y="1990725"/>
          <a:ext cx="5208587" cy="486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Visio" r:id="rId4" imgW="5075912" imgH="4743501" progId="Visio.Drawing.11">
                  <p:embed/>
                </p:oleObj>
              </mc:Choice>
              <mc:Fallback>
                <p:oleObj name="Visio" r:id="rId4" imgW="5075912" imgH="4743501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5413" y="1990725"/>
                        <a:ext cx="5208587" cy="486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1606550" y="5235575"/>
            <a:ext cx="2513013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FF0000"/>
                </a:solidFill>
              </a:rPr>
              <a:t>Ortskreise für konstanten Realteil der Admittanz</a:t>
            </a:r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1509713" y="3148013"/>
            <a:ext cx="2341562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FF"/>
                </a:solidFill>
              </a:rPr>
              <a:t>Ortskreise für konstanten Imaginärteil der Admittanz</a:t>
            </a:r>
          </a:p>
        </p:txBody>
      </p:sp>
      <p:sp>
        <p:nvSpPr>
          <p:cNvPr id="20487" name="Line 9"/>
          <p:cNvSpPr>
            <a:spLocks noChangeShapeType="1"/>
          </p:cNvSpPr>
          <p:nvPr/>
        </p:nvSpPr>
        <p:spPr bwMode="auto">
          <a:xfrm>
            <a:off x="3784600" y="5892800"/>
            <a:ext cx="37465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20488" name="Line 10"/>
          <p:cNvSpPr>
            <a:spLocks noChangeShapeType="1"/>
          </p:cNvSpPr>
          <p:nvPr/>
        </p:nvSpPr>
        <p:spPr bwMode="auto">
          <a:xfrm flipV="1">
            <a:off x="4927600" y="5207000"/>
            <a:ext cx="2286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20489" name="Line 11"/>
          <p:cNvSpPr>
            <a:spLocks noChangeShapeType="1"/>
          </p:cNvSpPr>
          <p:nvPr/>
        </p:nvSpPr>
        <p:spPr bwMode="auto">
          <a:xfrm flipV="1">
            <a:off x="5575300" y="5575300"/>
            <a:ext cx="127000" cy="3175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20490" name="Line 12"/>
          <p:cNvSpPr>
            <a:spLocks noChangeShapeType="1"/>
          </p:cNvSpPr>
          <p:nvPr/>
        </p:nvSpPr>
        <p:spPr bwMode="auto">
          <a:xfrm flipV="1">
            <a:off x="6832600" y="5511800"/>
            <a:ext cx="2032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20491" name="Line 14"/>
          <p:cNvSpPr>
            <a:spLocks noChangeShapeType="1"/>
          </p:cNvSpPr>
          <p:nvPr/>
        </p:nvSpPr>
        <p:spPr bwMode="auto">
          <a:xfrm>
            <a:off x="3556000" y="3390900"/>
            <a:ext cx="40259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20492" name="Line 15"/>
          <p:cNvSpPr>
            <a:spLocks noChangeShapeType="1"/>
          </p:cNvSpPr>
          <p:nvPr/>
        </p:nvSpPr>
        <p:spPr bwMode="auto">
          <a:xfrm>
            <a:off x="5156200" y="3403600"/>
            <a:ext cx="241300" cy="1905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20493" name="Line 16"/>
          <p:cNvSpPr>
            <a:spLocks noChangeShapeType="1"/>
          </p:cNvSpPr>
          <p:nvPr/>
        </p:nvSpPr>
        <p:spPr bwMode="auto">
          <a:xfrm>
            <a:off x="5778500" y="3390900"/>
            <a:ext cx="241300" cy="203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20494" name="Line 17"/>
          <p:cNvSpPr>
            <a:spLocks noChangeShapeType="1"/>
          </p:cNvSpPr>
          <p:nvPr/>
        </p:nvSpPr>
        <p:spPr bwMode="auto">
          <a:xfrm>
            <a:off x="6705600" y="3403600"/>
            <a:ext cx="177800" cy="177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20495" name="Line 18"/>
          <p:cNvSpPr>
            <a:spLocks noChangeShapeType="1"/>
          </p:cNvSpPr>
          <p:nvPr/>
        </p:nvSpPr>
        <p:spPr bwMode="auto">
          <a:xfrm>
            <a:off x="7556500" y="3390900"/>
            <a:ext cx="342900" cy="4445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20496" name="Line 19"/>
          <p:cNvSpPr>
            <a:spLocks noChangeShapeType="1"/>
          </p:cNvSpPr>
          <p:nvPr/>
        </p:nvSpPr>
        <p:spPr bwMode="auto">
          <a:xfrm>
            <a:off x="6388100" y="3390900"/>
            <a:ext cx="876300" cy="1397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20497" name="Text Box 20"/>
          <p:cNvSpPr txBox="1">
            <a:spLocks noChangeArrowheads="1"/>
          </p:cNvSpPr>
          <p:nvPr/>
        </p:nvSpPr>
        <p:spPr bwMode="auto">
          <a:xfrm>
            <a:off x="5341938" y="1246188"/>
            <a:ext cx="252412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Admittanz-Ebene</a:t>
            </a:r>
          </a:p>
        </p:txBody>
      </p:sp>
      <p:sp>
        <p:nvSpPr>
          <p:cNvPr id="20498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2150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3238500" y="1130300"/>
          <a:ext cx="5900738" cy="550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0" name="Visio" r:id="rId4" imgW="5065560" imgH="4726800" progId="Visio.Drawing.11">
                  <p:embed/>
                </p:oleObj>
              </mc:Choice>
              <mc:Fallback>
                <p:oleObj name="Visio" r:id="rId4" imgW="5065560" imgH="4726800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0" y="1130300"/>
                        <a:ext cx="5900738" cy="550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Object 19"/>
          <p:cNvGraphicFramePr>
            <a:graphicFrameLocks noChangeAspect="1"/>
          </p:cNvGraphicFramePr>
          <p:nvPr/>
        </p:nvGraphicFramePr>
        <p:xfrm>
          <a:off x="717550" y="2257425"/>
          <a:ext cx="3019425" cy="187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Visio" r:id="rId6" imgW="1498029" imgH="929482" progId="Visio.Drawing.11">
                  <p:embed/>
                </p:oleObj>
              </mc:Choice>
              <mc:Fallback>
                <p:oleObj name="Visio" r:id="rId6" imgW="1498029" imgH="929482" progId="Visio.Drawing.11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" y="2257425"/>
                        <a:ext cx="3019425" cy="187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Text Box 20"/>
          <p:cNvSpPr txBox="1">
            <a:spLocks noChangeArrowheads="1"/>
          </p:cNvSpPr>
          <p:nvPr/>
        </p:nvSpPr>
        <p:spPr bwMode="auto">
          <a:xfrm>
            <a:off x="817563" y="1030288"/>
            <a:ext cx="76327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Admittanz-Ebene</a:t>
            </a:r>
          </a:p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Parallel L oder C</a:t>
            </a:r>
            <a:endParaRPr lang="de-CH" altLang="de-DE" sz="2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11" name="Text Box 21"/>
          <p:cNvSpPr txBox="1">
            <a:spLocks noChangeArrowheads="1"/>
          </p:cNvSpPr>
          <p:nvPr/>
        </p:nvSpPr>
        <p:spPr bwMode="auto">
          <a:xfrm>
            <a:off x="742950" y="6119813"/>
            <a:ext cx="7632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FF0000"/>
                </a:solidFill>
              </a:rPr>
              <a:t>Realteil der Admittanz = konstant</a:t>
            </a:r>
            <a:endParaRPr lang="de-CH" altLang="de-DE" sz="2000">
              <a:solidFill>
                <a:srgbClr val="FF0000"/>
              </a:solidFill>
              <a:cs typeface="Arial" charset="0"/>
            </a:endParaRPr>
          </a:p>
        </p:txBody>
      </p:sp>
      <p:graphicFrame>
        <p:nvGraphicFramePr>
          <p:cNvPr id="21508" name="Object 22"/>
          <p:cNvGraphicFramePr>
            <a:graphicFrameLocks noChangeAspect="1"/>
          </p:cNvGraphicFramePr>
          <p:nvPr/>
        </p:nvGraphicFramePr>
        <p:xfrm>
          <a:off x="935038" y="4627563"/>
          <a:ext cx="237807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" name="Equation" r:id="rId8" imgW="1168200" imgH="457200" progId="Equation.DSMT4">
                  <p:embed/>
                </p:oleObj>
              </mc:Choice>
              <mc:Fallback>
                <p:oleObj name="Equation" r:id="rId8" imgW="1168200" imgH="45720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038" y="4627563"/>
                        <a:ext cx="2378075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2" name="Line 23"/>
          <p:cNvSpPr>
            <a:spLocks noChangeShapeType="1"/>
          </p:cNvSpPr>
          <p:nvPr/>
        </p:nvSpPr>
        <p:spPr bwMode="auto">
          <a:xfrm flipV="1">
            <a:off x="1754188" y="5500688"/>
            <a:ext cx="0" cy="6302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21513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25538"/>
            <a:ext cx="4421188" cy="657225"/>
          </a:xfrm>
        </p:spPr>
        <p:txBody>
          <a:bodyPr/>
          <a:lstStyle/>
          <a:p>
            <a:pPr marL="0" indent="0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400" b="1" smtClean="0"/>
              <a:t>Imittanz-Karte</a:t>
            </a:r>
          </a:p>
        </p:txBody>
      </p:sp>
      <p:graphicFrame>
        <p:nvGraphicFramePr>
          <p:cNvPr id="2253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2451100" y="914400"/>
          <a:ext cx="6692900" cy="594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7" name="Visio" r:id="rId4" imgW="5869113" imgH="5211674" progId="Visio.Drawing.11">
                  <p:embed/>
                </p:oleObj>
              </mc:Choice>
              <mc:Fallback>
                <p:oleObj name="Visio" r:id="rId4" imgW="5869113" imgH="5211674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914400"/>
                        <a:ext cx="6692900" cy="594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0" y="1882775"/>
            <a:ext cx="2255838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17463" eaLnBrk="0" hangingPunct="0">
              <a:tabLst>
                <a:tab pos="1052513" algn="l"/>
                <a:tab pos="2667000" algn="l"/>
                <a:tab pos="3429000" algn="l"/>
              </a:tabLst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052513" algn="l"/>
                <a:tab pos="2667000" algn="l"/>
                <a:tab pos="3429000" algn="l"/>
              </a:tabLst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052513" algn="l"/>
                <a:tab pos="2667000" algn="l"/>
                <a:tab pos="3429000" algn="l"/>
              </a:tabLst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052513" algn="l"/>
                <a:tab pos="2667000" algn="l"/>
                <a:tab pos="3429000" algn="l"/>
              </a:tabLst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052513" algn="l"/>
                <a:tab pos="2667000" algn="l"/>
                <a:tab pos="3429000" algn="l"/>
              </a:tabLst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1052513" algn="l"/>
                <a:tab pos="2667000" algn="l"/>
                <a:tab pos="3429000" algn="l"/>
              </a:tabLs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1052513" algn="l"/>
                <a:tab pos="2667000" algn="l"/>
                <a:tab pos="3429000" algn="l"/>
              </a:tabLs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1052513" algn="l"/>
                <a:tab pos="2667000" algn="l"/>
                <a:tab pos="3429000" algn="l"/>
              </a:tabLs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1052513" algn="l"/>
                <a:tab pos="2667000" algn="l"/>
                <a:tab pos="3429000" algn="l"/>
              </a:tabLs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de-DE" altLang="de-DE" sz="2400" b="0">
                <a:solidFill>
                  <a:srgbClr val="000000"/>
                </a:solidFill>
              </a:rPr>
              <a:t>Impedanz-Ebene und Admittanz-Ebene übereinander gelegt.</a:t>
            </a:r>
          </a:p>
        </p:txBody>
      </p:sp>
      <p:sp>
        <p:nvSpPr>
          <p:cNvPr id="22534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125538"/>
            <a:ext cx="4313238" cy="5334000"/>
          </a:xfrm>
        </p:spPr>
        <p:txBody>
          <a:bodyPr/>
          <a:lstStyle/>
          <a:p>
            <a:pPr marL="0" indent="0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400" b="1" smtClean="0"/>
              <a:t>Konstant-Q Kreise</a:t>
            </a:r>
          </a:p>
        </p:txBody>
      </p:sp>
      <p:pic>
        <p:nvPicPr>
          <p:cNvPr id="23557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0088" y="954088"/>
            <a:ext cx="5903912" cy="5903912"/>
          </a:xfrm>
          <a:noFill/>
        </p:spPr>
      </p:pic>
      <p:graphicFrame>
        <p:nvGraphicFramePr>
          <p:cNvPr id="23554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873125" y="1970088"/>
          <a:ext cx="2808288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Equation" r:id="rId5" imgW="1536480" imgH="393480" progId="Equation.DSMT4">
                  <p:embed/>
                </p:oleObj>
              </mc:Choice>
              <mc:Fallback>
                <p:oleObj name="Equation" r:id="rId5" imgW="153648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125" y="1970088"/>
                        <a:ext cx="2808288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30723" name="Rectangle 16"/>
          <p:cNvSpPr>
            <a:spLocks noChangeArrowheads="1"/>
          </p:cNvSpPr>
          <p:nvPr/>
        </p:nvSpPr>
        <p:spPr bwMode="auto">
          <a:xfrm>
            <a:off x="0" y="1000125"/>
            <a:ext cx="504825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>
                <a:solidFill>
                  <a:srgbClr val="000000"/>
                </a:solidFill>
              </a:rPr>
              <a:t>Beispiel mit „Smith“-Software</a:t>
            </a:r>
          </a:p>
          <a:p>
            <a:pPr eaLnBrk="1" hangingPunct="1"/>
            <a:endParaRPr lang="de-CH" altLang="de-DE" sz="2000">
              <a:solidFill>
                <a:srgbClr val="000000"/>
              </a:solidFill>
            </a:endParaRPr>
          </a:p>
          <a:p>
            <a:pPr eaLnBrk="1" hangingPunct="1"/>
            <a:r>
              <a:rPr lang="de-CH" altLang="de-DE" sz="1800" b="0">
                <a:solidFill>
                  <a:srgbClr val="000000"/>
                </a:solidFill>
              </a:rPr>
              <a:t>www.fritz.dellsperger.net</a:t>
            </a:r>
          </a:p>
        </p:txBody>
      </p:sp>
      <p:sp>
        <p:nvSpPr>
          <p:cNvPr id="30724" name="AutoShape 1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pic>
        <p:nvPicPr>
          <p:cNvPr id="3072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0" y="623888"/>
            <a:ext cx="536575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0" y="4327525"/>
            <a:ext cx="3398838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Line 8"/>
          <p:cNvSpPr>
            <a:spLocks noChangeShapeType="1"/>
          </p:cNvSpPr>
          <p:nvPr/>
        </p:nvSpPr>
        <p:spPr bwMode="auto">
          <a:xfrm flipV="1">
            <a:off x="6161088" y="3276600"/>
            <a:ext cx="247650" cy="14938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30728" name="Line 7"/>
          <p:cNvSpPr>
            <a:spLocks noChangeShapeType="1"/>
          </p:cNvSpPr>
          <p:nvPr/>
        </p:nvSpPr>
        <p:spPr bwMode="auto">
          <a:xfrm flipV="1">
            <a:off x="4362450" y="3759200"/>
            <a:ext cx="304800" cy="9509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pic>
        <p:nvPicPr>
          <p:cNvPr id="30729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38663"/>
            <a:ext cx="3878263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24578" name="Object 7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466850" y="1501775"/>
          <a:ext cx="163195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3" name="Visio" r:id="rId4" imgW="1651233" imgH="2438716" progId="Visio.Drawing.6">
                  <p:embed/>
                </p:oleObj>
              </mc:Choice>
              <mc:Fallback>
                <p:oleObj name="Visio" r:id="rId4" imgW="1651233" imgH="2438716" progId="Visio.Drawing.6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6850" y="1501775"/>
                        <a:ext cx="1631950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916613" y="1501775"/>
          <a:ext cx="1662112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4" name="Visio" r:id="rId6" imgW="1651233" imgH="2438139" progId="Visio.Drawing.6">
                  <p:embed/>
                </p:oleObj>
              </mc:Choice>
              <mc:Fallback>
                <p:oleObj name="Visio" r:id="rId6" imgW="1651233" imgH="2438139" progId="Visio.Drawing.6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6613" y="1501775"/>
                        <a:ext cx="1662112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1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533525" y="4259263"/>
          <a:ext cx="1638300" cy="244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5" name="Visio" r:id="rId8" imgW="1638259" imgH="2445360" progId="Visio.Drawing.6">
                  <p:embed/>
                </p:oleObj>
              </mc:Choice>
              <mc:Fallback>
                <p:oleObj name="Visio" r:id="rId8" imgW="1638259" imgH="2445360" progId="Visio.Drawing.6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3525" y="4259263"/>
                        <a:ext cx="1638300" cy="244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Rectangle 3"/>
          <p:cNvSpPr>
            <a:spLocks noChangeArrowheads="1"/>
          </p:cNvSpPr>
          <p:nvPr/>
        </p:nvSpPr>
        <p:spPr bwMode="auto">
          <a:xfrm>
            <a:off x="850900" y="1027113"/>
            <a:ext cx="79740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>
                <a:solidFill>
                  <a:srgbClr val="000000"/>
                </a:solidFill>
              </a:rPr>
              <a:t>L-Netzwerke für die Transformation von Z</a:t>
            </a:r>
            <a:r>
              <a:rPr lang="de-CH" altLang="de-DE" sz="2000" baseline="-25000">
                <a:solidFill>
                  <a:srgbClr val="000000"/>
                </a:solidFill>
              </a:rPr>
              <a:t>2</a:t>
            </a:r>
            <a:r>
              <a:rPr lang="de-CH" altLang="de-DE" sz="2000">
                <a:solidFill>
                  <a:srgbClr val="000000"/>
                </a:solidFill>
              </a:rPr>
              <a:t> auf Z</a:t>
            </a:r>
            <a:r>
              <a:rPr lang="de-CH" altLang="de-DE" sz="2000" baseline="-25000">
                <a:solidFill>
                  <a:srgbClr val="000000"/>
                </a:solidFill>
              </a:rPr>
              <a:t>0</a:t>
            </a:r>
            <a:endParaRPr lang="de-CH" altLang="de-DE" sz="1800" b="0" baseline="-25000">
              <a:solidFill>
                <a:srgbClr val="000000"/>
              </a:solidFill>
            </a:endParaRPr>
          </a:p>
        </p:txBody>
      </p:sp>
      <p:graphicFrame>
        <p:nvGraphicFramePr>
          <p:cNvPr id="24581" name="Object 13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5973763" y="4260850"/>
          <a:ext cx="1638300" cy="243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6" name="Visio" r:id="rId10" imgW="1638259" imgH="2439294" progId="Visio.Drawing.6">
                  <p:embed/>
                </p:oleObj>
              </mc:Choice>
              <mc:Fallback>
                <p:oleObj name="Visio" r:id="rId10" imgW="1638259" imgH="2439294" progId="Visio.Drawing.6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3763" y="4260850"/>
                        <a:ext cx="1638300" cy="2439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25602" name="Object 1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444625" y="1520825"/>
          <a:ext cx="1677988" cy="243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7" name="Visio" r:id="rId4" imgW="1638547" imgH="2432939" progId="Visio.Drawing.6">
                  <p:embed/>
                </p:oleObj>
              </mc:Choice>
              <mc:Fallback>
                <p:oleObj name="Visio" r:id="rId4" imgW="1638547" imgH="2432939" progId="Visio.Drawing.6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520825"/>
                        <a:ext cx="1677988" cy="2433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3" name="Object 1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953125" y="1520825"/>
          <a:ext cx="1649413" cy="243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8" name="Visio" r:id="rId6" imgW="1640277" imgH="2434384" progId="Visio.Drawing.6">
                  <p:embed/>
                </p:oleObj>
              </mc:Choice>
              <mc:Fallback>
                <p:oleObj name="Visio" r:id="rId6" imgW="1640277" imgH="2434384" progId="Visio.Drawing.6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3125" y="1520825"/>
                        <a:ext cx="1649413" cy="2433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4" name="Object 1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506538" y="4279900"/>
          <a:ext cx="164465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9" name="Visio" r:id="rId8" imgW="1644314" imgH="2438716" progId="Visio.Drawing.6">
                  <p:embed/>
                </p:oleObj>
              </mc:Choice>
              <mc:Fallback>
                <p:oleObj name="Visio" r:id="rId8" imgW="1644314" imgH="2438716" progId="Visio.Drawing.6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538" y="4279900"/>
                        <a:ext cx="1644650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850900" y="1027113"/>
            <a:ext cx="79740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>
                <a:solidFill>
                  <a:srgbClr val="000000"/>
                </a:solidFill>
              </a:rPr>
              <a:t>L-Netzwerke für die Transformation von Z</a:t>
            </a:r>
            <a:r>
              <a:rPr lang="de-CH" altLang="de-DE" sz="2000" baseline="-25000">
                <a:solidFill>
                  <a:srgbClr val="000000"/>
                </a:solidFill>
              </a:rPr>
              <a:t>2</a:t>
            </a:r>
            <a:r>
              <a:rPr lang="de-CH" altLang="de-DE" sz="2000">
                <a:solidFill>
                  <a:srgbClr val="000000"/>
                </a:solidFill>
              </a:rPr>
              <a:t> auf Z</a:t>
            </a:r>
            <a:r>
              <a:rPr lang="de-CH" altLang="de-DE" sz="2000" baseline="-250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560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graphicFrame>
        <p:nvGraphicFramePr>
          <p:cNvPr id="25605" name="Object 19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5988050" y="4244975"/>
          <a:ext cx="1646238" cy="244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0" name="Visio" r:id="rId10" imgW="1646620" imgH="2445360" progId="Visio.Drawing.6">
                  <p:embed/>
                </p:oleObj>
              </mc:Choice>
              <mc:Fallback>
                <p:oleObj name="Visio" r:id="rId10" imgW="1646620" imgH="2445360" progId="Visio.Drawing.6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8050" y="4244975"/>
                        <a:ext cx="1646238" cy="244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31747" name="AutoShape 1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643938" y="6516688"/>
            <a:ext cx="500062" cy="341312"/>
          </a:xfrm>
          <a:prstGeom prst="actionButtonBeginning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798513" y="673100"/>
            <a:ext cx="79740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 dirty="0">
                <a:solidFill>
                  <a:srgbClr val="000000"/>
                </a:solidFill>
              </a:rPr>
              <a:t>Software: Smith </a:t>
            </a:r>
            <a:r>
              <a:rPr lang="de-CH" altLang="de-DE" sz="2000" dirty="0" smtClean="0">
                <a:solidFill>
                  <a:srgbClr val="000000"/>
                </a:solidFill>
              </a:rPr>
              <a:t>V4.0                  </a:t>
            </a:r>
            <a:r>
              <a:rPr lang="de-CH" altLang="de-DE" sz="1800" b="0" dirty="0">
                <a:solidFill>
                  <a:srgbClr val="000000"/>
                </a:solidFill>
              </a:rPr>
              <a:t>www.fritz.dellsperger.net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21005"/>
            <a:ext cx="9143999" cy="495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3079" name="Text Box 5"/>
          <p:cNvSpPr txBox="1">
            <a:spLocks noChangeArrowheads="1"/>
          </p:cNvSpPr>
          <p:nvPr/>
        </p:nvSpPr>
        <p:spPr bwMode="auto">
          <a:xfrm>
            <a:off x="1023938" y="1289050"/>
            <a:ext cx="74596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>
                <a:solidFill>
                  <a:srgbClr val="000000"/>
                </a:solidFill>
              </a:rPr>
              <a:t>Darstellung des Reflexionskoeffizienten im Polar Diagramm:</a:t>
            </a:r>
          </a:p>
        </p:txBody>
      </p:sp>
      <p:graphicFrame>
        <p:nvGraphicFramePr>
          <p:cNvPr id="30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330200" y="1898650"/>
          <a:ext cx="14224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Equation" r:id="rId4" imgW="660240" imgH="253800" progId="Equation.DSMT4">
                  <p:embed/>
                </p:oleObj>
              </mc:Choice>
              <mc:Fallback>
                <p:oleObj name="Equation" r:id="rId4" imgW="660240" imgH="2538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" y="1898650"/>
                        <a:ext cx="142240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8"/>
          <p:cNvGraphicFramePr>
            <a:graphicFrameLocks noGrp="1" noChangeAspect="1"/>
          </p:cNvGraphicFramePr>
          <p:nvPr>
            <p:ph sz="half" idx="1"/>
          </p:nvPr>
        </p:nvGraphicFramePr>
        <p:xfrm>
          <a:off x="3059113" y="1916113"/>
          <a:ext cx="5041900" cy="484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Visio" r:id="rId6" imgW="3536762" imgH="3397865" progId="Visio.Drawing.11">
                  <p:embed/>
                </p:oleObj>
              </mc:Choice>
              <mc:Fallback>
                <p:oleObj name="Visio" r:id="rId6" imgW="3536762" imgH="3397865" progId="Visio.Drawing.11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1916113"/>
                        <a:ext cx="5041900" cy="4841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9"/>
          <p:cNvGraphicFramePr>
            <a:graphicFrameLocks noChangeAspect="1"/>
          </p:cNvGraphicFramePr>
          <p:nvPr/>
        </p:nvGraphicFramePr>
        <p:xfrm>
          <a:off x="1955800" y="3357563"/>
          <a:ext cx="74453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8" imgW="406080" imgH="253800" progId="Equation.DSMT4">
                  <p:embed/>
                </p:oleObj>
              </mc:Choice>
              <mc:Fallback>
                <p:oleObj name="Equation" r:id="rId8" imgW="406080" imgH="2538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5800" y="3357563"/>
                        <a:ext cx="744538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Line 10"/>
          <p:cNvSpPr>
            <a:spLocks noChangeShapeType="1"/>
          </p:cNvSpPr>
          <p:nvPr/>
        </p:nvSpPr>
        <p:spPr bwMode="auto">
          <a:xfrm>
            <a:off x="2771775" y="3573463"/>
            <a:ext cx="72072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3081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graphicFrame>
        <p:nvGraphicFramePr>
          <p:cNvPr id="3077" name="Object 12"/>
          <p:cNvGraphicFramePr>
            <a:graphicFrameLocks noChangeAspect="1"/>
          </p:cNvGraphicFramePr>
          <p:nvPr/>
        </p:nvGraphicFramePr>
        <p:xfrm>
          <a:off x="1155700" y="5256213"/>
          <a:ext cx="1271588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10" imgW="647640" imgH="253800" progId="Equation.DSMT4">
                  <p:embed/>
                </p:oleObj>
              </mc:Choice>
              <mc:Fallback>
                <p:oleObj name="Equation" r:id="rId10" imgW="647640" imgH="2538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5256213"/>
                        <a:ext cx="1271588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41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49300"/>
            <a:ext cx="9036050" cy="1062038"/>
          </a:xfrm>
        </p:spPr>
        <p:txBody>
          <a:bodyPr/>
          <a:lstStyle/>
          <a:p>
            <a:pPr marL="4763" indent="-4763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400" smtClean="0"/>
              <a:t>Nach Gl.1 muss jeder Reflexionskoeffizient auch eine komplexe Impedanz </a:t>
            </a:r>
            <a:r>
              <a:rPr lang="de-DE" altLang="de-DE" sz="2400" u="sng" smtClean="0"/>
              <a:t>Z</a:t>
            </a:r>
            <a:r>
              <a:rPr lang="de-DE" altLang="de-DE" sz="2400" smtClean="0"/>
              <a:t>, oder nach Gl.3 eine komplexe normierte Impedanz </a:t>
            </a:r>
            <a:r>
              <a:rPr lang="de-DE" altLang="de-DE" sz="2400" u="sng" smtClean="0"/>
              <a:t>z</a:t>
            </a:r>
            <a:r>
              <a:rPr lang="de-DE" altLang="de-DE" sz="2400" smtClean="0"/>
              <a:t> darstellen. </a:t>
            </a:r>
          </a:p>
        </p:txBody>
      </p:sp>
      <p:graphicFrame>
        <p:nvGraphicFramePr>
          <p:cNvPr id="4098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3238" y="2913063"/>
          <a:ext cx="2422525" cy="188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Equation" r:id="rId4" imgW="2044440" imgH="1587240" progId="Equation.DSMT4">
                  <p:embed/>
                </p:oleObj>
              </mc:Choice>
              <mc:Fallback>
                <p:oleObj name="Equation" r:id="rId4" imgW="2044440" imgH="15872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238" y="2913063"/>
                        <a:ext cx="2422525" cy="1881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276600" y="2640013"/>
          <a:ext cx="4391025" cy="421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Visio" r:id="rId6" imgW="3536762" imgH="3397865" progId="Visio.Drawing.11">
                  <p:embed/>
                </p:oleObj>
              </mc:Choice>
              <mc:Fallback>
                <p:oleObj name="Visio" r:id="rId6" imgW="3536762" imgH="3397865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640013"/>
                        <a:ext cx="4391025" cy="421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9"/>
          <p:cNvGraphicFramePr>
            <a:graphicFrameLocks noChangeAspect="1"/>
          </p:cNvGraphicFramePr>
          <p:nvPr/>
        </p:nvGraphicFramePr>
        <p:xfrm>
          <a:off x="1065213" y="2276475"/>
          <a:ext cx="548322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Equation" r:id="rId8" imgW="3251160" imgH="241200" progId="Equation.DSMT4">
                  <p:embed/>
                </p:oleObj>
              </mc:Choice>
              <mc:Fallback>
                <p:oleObj name="Equation" r:id="rId8" imgW="3251160" imgH="2412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5213" y="2276475"/>
                        <a:ext cx="5483225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10"/>
          <p:cNvGraphicFramePr>
            <a:graphicFrameLocks noChangeAspect="1"/>
          </p:cNvGraphicFramePr>
          <p:nvPr/>
        </p:nvGraphicFramePr>
        <p:xfrm>
          <a:off x="6916738" y="2636838"/>
          <a:ext cx="2005012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Equation" r:id="rId10" imgW="1650960" imgH="685800" progId="Equation.DSMT4">
                  <p:embed/>
                </p:oleObj>
              </mc:Choice>
              <mc:Fallback>
                <p:oleObj name="Equation" r:id="rId10" imgW="1650960" imgH="6858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6738" y="2636838"/>
                        <a:ext cx="2005012" cy="831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4" name="Line 11"/>
          <p:cNvSpPr>
            <a:spLocks noChangeShapeType="1"/>
          </p:cNvSpPr>
          <p:nvPr/>
        </p:nvSpPr>
        <p:spPr bwMode="auto">
          <a:xfrm flipH="1">
            <a:off x="6084888" y="2997200"/>
            <a:ext cx="792162" cy="4318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de-CH"/>
          </a:p>
        </p:txBody>
      </p:sp>
      <p:sp>
        <p:nvSpPr>
          <p:cNvPr id="4105" name="Rectangle 13"/>
          <p:cNvSpPr>
            <a:spLocks noChangeArrowheads="1"/>
          </p:cNvSpPr>
          <p:nvPr/>
        </p:nvSpPr>
        <p:spPr bwMode="auto">
          <a:xfrm>
            <a:off x="6877050" y="2636838"/>
            <a:ext cx="2087563" cy="936625"/>
          </a:xfrm>
          <a:prstGeom prst="rect">
            <a:avLst/>
          </a:prstGeom>
          <a:noFill/>
          <a:ln w="28575">
            <a:solidFill>
              <a:srgbClr val="A5002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4106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964612" cy="473075"/>
          </a:xfrm>
        </p:spPr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20738"/>
            <a:ext cx="8793163" cy="5334000"/>
          </a:xfrm>
        </p:spPr>
        <p:txBody>
          <a:bodyPr/>
          <a:lstStyle/>
          <a:p>
            <a:pPr marL="0" indent="0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400" smtClean="0"/>
              <a:t>Wieso nicht ein Gitter mit den Impedanzwerten über das Polardiagramm legen? </a:t>
            </a:r>
          </a:p>
          <a:p>
            <a:pPr marL="0" indent="0" eaLnBrk="1" hangingPunct="1">
              <a:tabLst>
                <a:tab pos="1052513" algn="l"/>
                <a:tab pos="2667000" algn="l"/>
                <a:tab pos="3429000" algn="l"/>
              </a:tabLst>
            </a:pPr>
            <a:endParaRPr lang="de-DE" altLang="de-DE" sz="2400" smtClean="0"/>
          </a:p>
          <a:p>
            <a:pPr marL="0" indent="0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400" smtClean="0"/>
              <a:t>Dies würde helfen Gl. 1 und 3 zu visualisieren. Ebenso könnten die Auswirkungen von Elementänderungen in einem Netzwerk visualisiert werden. </a:t>
            </a:r>
          </a:p>
          <a:p>
            <a:pPr marL="0" indent="0" eaLnBrk="1" hangingPunct="1">
              <a:tabLst>
                <a:tab pos="1052513" algn="l"/>
                <a:tab pos="2667000" algn="l"/>
                <a:tab pos="3429000" algn="l"/>
              </a:tabLst>
            </a:pPr>
            <a:endParaRPr lang="de-DE" altLang="de-DE" sz="2400" smtClean="0"/>
          </a:p>
          <a:p>
            <a:pPr marL="0" indent="0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400" smtClean="0"/>
              <a:t>Beispiel:</a:t>
            </a:r>
          </a:p>
          <a:p>
            <a:pPr marL="0" indent="0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400" smtClean="0"/>
              <a:t>Bei einer gegebenen Lastimpedanz, bestehend aus der Serieschaltung von R und L, wird L um einen bestimmten Wert verändert. </a:t>
            </a:r>
          </a:p>
          <a:p>
            <a:pPr marL="0" indent="0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400" smtClean="0"/>
              <a:t>Wie wirkt sich diese Änderung auf den Reflexionskoeffizienten (oder das VSWR) aus?</a:t>
            </a:r>
          </a:p>
        </p:txBody>
      </p:sp>
      <p:sp>
        <p:nvSpPr>
          <p:cNvPr id="29700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1"/>
          <p:cNvSpPr>
            <a:spLocks noChangeArrowheads="1"/>
          </p:cNvSpPr>
          <p:nvPr/>
        </p:nvSpPr>
        <p:spPr bwMode="auto">
          <a:xfrm>
            <a:off x="676275" y="3605213"/>
            <a:ext cx="3543300" cy="944562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5127" name="Rectangle 20"/>
          <p:cNvSpPr>
            <a:spLocks noChangeArrowheads="1"/>
          </p:cNvSpPr>
          <p:nvPr/>
        </p:nvSpPr>
        <p:spPr bwMode="auto">
          <a:xfrm>
            <a:off x="696913" y="2608263"/>
            <a:ext cx="4208462" cy="944562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5128" name="Rectangle 19"/>
          <p:cNvSpPr>
            <a:spLocks noChangeArrowheads="1"/>
          </p:cNvSpPr>
          <p:nvPr/>
        </p:nvSpPr>
        <p:spPr bwMode="auto">
          <a:xfrm>
            <a:off x="696913" y="1652588"/>
            <a:ext cx="4208462" cy="9445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685073" name="Text Box 17"/>
          <p:cNvSpPr txBox="1">
            <a:spLocks noChangeArrowheads="1"/>
          </p:cNvSpPr>
          <p:nvPr/>
        </p:nvSpPr>
        <p:spPr bwMode="auto">
          <a:xfrm>
            <a:off x="4187825" y="4705350"/>
            <a:ext cx="1149350" cy="660400"/>
          </a:xfrm>
          <a:prstGeom prst="rect">
            <a:avLst/>
          </a:prstGeom>
          <a:solidFill>
            <a:srgbClr val="FFFF00"/>
          </a:solidFill>
          <a:ln w="19050">
            <a:solidFill>
              <a:srgbClr val="A50021"/>
            </a:solidFill>
            <a:miter lim="800000"/>
            <a:headEnd/>
            <a:tailEnd/>
          </a:ln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>
                <a:solidFill>
                  <a:srgbClr val="000000"/>
                </a:solidFill>
              </a:rPr>
              <a:t>Kurz-</a:t>
            </a:r>
          </a:p>
          <a:p>
            <a:pPr eaLnBrk="1" hangingPunct="1"/>
            <a:r>
              <a:rPr lang="de-CH" altLang="de-DE" sz="2000">
                <a:solidFill>
                  <a:srgbClr val="000000"/>
                </a:solidFill>
              </a:rPr>
              <a:t>schluss</a:t>
            </a:r>
          </a:p>
        </p:txBody>
      </p:sp>
      <p:sp>
        <p:nvSpPr>
          <p:cNvPr id="685075" name="Text Box 19"/>
          <p:cNvSpPr txBox="1">
            <a:spLocks noChangeArrowheads="1"/>
          </p:cNvSpPr>
          <p:nvPr/>
        </p:nvSpPr>
        <p:spPr bwMode="auto">
          <a:xfrm>
            <a:off x="6442075" y="4797425"/>
            <a:ext cx="450850" cy="385763"/>
          </a:xfrm>
          <a:prstGeom prst="rect">
            <a:avLst/>
          </a:prstGeom>
          <a:solidFill>
            <a:srgbClr val="00FF00"/>
          </a:solidFill>
          <a:ln w="19050">
            <a:solidFill>
              <a:srgbClr val="A50021"/>
            </a:solidFill>
            <a:miter lim="800000"/>
            <a:headEnd/>
            <a:tailEnd/>
          </a:ln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>
                <a:solidFill>
                  <a:srgbClr val="000000"/>
                </a:solidFill>
              </a:rPr>
              <a:t>Z</a:t>
            </a:r>
            <a:r>
              <a:rPr lang="de-CH" altLang="de-DE" sz="2000" baseline="-250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85074" name="Text Box 18"/>
          <p:cNvSpPr txBox="1">
            <a:spLocks noChangeArrowheads="1"/>
          </p:cNvSpPr>
          <p:nvPr/>
        </p:nvSpPr>
        <p:spPr bwMode="auto">
          <a:xfrm>
            <a:off x="8102600" y="4725988"/>
            <a:ext cx="823913" cy="660400"/>
          </a:xfrm>
          <a:prstGeom prst="rect">
            <a:avLst/>
          </a:prstGeom>
          <a:solidFill>
            <a:srgbClr val="00FFFF"/>
          </a:solidFill>
          <a:ln w="19050">
            <a:solidFill>
              <a:srgbClr val="A50021"/>
            </a:solidFill>
            <a:miter lim="800000"/>
            <a:headEnd/>
            <a:tailEnd/>
          </a:ln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>
                <a:solidFill>
                  <a:srgbClr val="000000"/>
                </a:solidFill>
              </a:rPr>
              <a:t>Leer-</a:t>
            </a:r>
          </a:p>
          <a:p>
            <a:pPr eaLnBrk="1" hangingPunct="1"/>
            <a:r>
              <a:rPr lang="de-CH" altLang="de-DE" sz="2000">
                <a:solidFill>
                  <a:srgbClr val="000000"/>
                </a:solidFill>
              </a:rPr>
              <a:t>lauf</a:t>
            </a:r>
          </a:p>
        </p:txBody>
      </p:sp>
      <p:graphicFrame>
        <p:nvGraphicFramePr>
          <p:cNvPr id="5122" name="Object 23"/>
          <p:cNvGraphicFramePr>
            <a:graphicFrameLocks noChangeAspect="1"/>
          </p:cNvGraphicFramePr>
          <p:nvPr/>
        </p:nvGraphicFramePr>
        <p:xfrm>
          <a:off x="4440238" y="2425700"/>
          <a:ext cx="4459287" cy="443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Visio" r:id="rId5" imgW="3417722" imgH="3397950" progId="Visio.Drawing.11">
                  <p:embed/>
                </p:oleObj>
              </mc:Choice>
              <mc:Fallback>
                <p:oleObj name="Visio" r:id="rId5" imgW="3417722" imgH="3397950" progId="Visio.Drawing.11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0238" y="2425700"/>
                        <a:ext cx="4459287" cy="443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513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125538"/>
            <a:ext cx="8529638" cy="414337"/>
          </a:xfrm>
        </p:spPr>
        <p:txBody>
          <a:bodyPr/>
          <a:lstStyle/>
          <a:p>
            <a:pPr marL="0" indent="0" eaLnBrk="1" hangingPunct="1">
              <a:tabLst>
                <a:tab pos="1052513" algn="l"/>
                <a:tab pos="2667000" algn="l"/>
                <a:tab pos="3429000" algn="l"/>
              </a:tabLst>
            </a:pPr>
            <a:r>
              <a:rPr lang="de-DE" altLang="de-DE" sz="2400" b="1" smtClean="0"/>
              <a:t>Betrachten wir zuerst einige spezielle Impedanzen:</a:t>
            </a:r>
          </a:p>
        </p:txBody>
      </p:sp>
      <p:graphicFrame>
        <p:nvGraphicFramePr>
          <p:cNvPr id="68506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289050" y="2001838"/>
          <a:ext cx="2293938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Equation" r:id="rId7" imgW="1409400" imgH="393480" progId="Equation.DSMT4">
                  <p:embed/>
                </p:oleObj>
              </mc:Choice>
              <mc:Fallback>
                <p:oleObj name="Equation" r:id="rId7" imgW="1409400" imgH="3934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9050" y="2001838"/>
                        <a:ext cx="2293938" cy="58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5062" name="Text Box 6"/>
          <p:cNvSpPr txBox="1">
            <a:spLocks noChangeArrowheads="1"/>
          </p:cNvSpPr>
          <p:nvPr/>
        </p:nvSpPr>
        <p:spPr bwMode="auto">
          <a:xfrm>
            <a:off x="630238" y="2655888"/>
            <a:ext cx="37131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>
                <a:solidFill>
                  <a:srgbClr val="000000"/>
                </a:solidFill>
              </a:rPr>
              <a:t>Leerlauf:</a:t>
            </a:r>
            <a:r>
              <a:rPr lang="de-CH" altLang="de-DE" sz="2000" b="0">
                <a:solidFill>
                  <a:srgbClr val="000000"/>
                </a:solidFill>
              </a:rPr>
              <a:t> R=</a:t>
            </a:r>
            <a:r>
              <a:rPr lang="de-CH" altLang="de-DE" sz="2000" b="0">
                <a:solidFill>
                  <a:srgbClr val="000000"/>
                </a:solidFill>
                <a:cs typeface="Arial" charset="0"/>
              </a:rPr>
              <a:t>∞, X=0, (r=∞, x=0)</a:t>
            </a:r>
          </a:p>
        </p:txBody>
      </p:sp>
      <p:graphicFrame>
        <p:nvGraphicFramePr>
          <p:cNvPr id="685063" name="Object 7"/>
          <p:cNvGraphicFramePr>
            <a:graphicFrameLocks noChangeAspect="1"/>
          </p:cNvGraphicFramePr>
          <p:nvPr/>
        </p:nvGraphicFramePr>
        <p:xfrm>
          <a:off x="1227138" y="3122613"/>
          <a:ext cx="1179512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name="Equation" r:id="rId9" imgW="812520" imgH="228600" progId="Equation.DSMT4">
                  <p:embed/>
                </p:oleObj>
              </mc:Choice>
              <mc:Fallback>
                <p:oleObj name="Equation" r:id="rId9" imgW="812520" imgH="228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7138" y="3122613"/>
                        <a:ext cx="1179512" cy="33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5064" name="Text Box 8"/>
          <p:cNvSpPr txBox="1">
            <a:spLocks noChangeArrowheads="1"/>
          </p:cNvSpPr>
          <p:nvPr/>
        </p:nvSpPr>
        <p:spPr bwMode="auto">
          <a:xfrm>
            <a:off x="650875" y="3789363"/>
            <a:ext cx="35480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000" u="sng">
                <a:solidFill>
                  <a:srgbClr val="000000"/>
                </a:solidFill>
              </a:rPr>
              <a:t>Z</a:t>
            </a:r>
            <a:r>
              <a:rPr lang="de-CH" altLang="de-DE" sz="2000">
                <a:solidFill>
                  <a:srgbClr val="000000"/>
                </a:solidFill>
              </a:rPr>
              <a:t> = Z</a:t>
            </a:r>
            <a:r>
              <a:rPr lang="de-CH" altLang="de-DE" sz="2000" baseline="-25000">
                <a:solidFill>
                  <a:srgbClr val="000000"/>
                </a:solidFill>
              </a:rPr>
              <a:t>0</a:t>
            </a:r>
            <a:r>
              <a:rPr lang="de-CH" altLang="de-DE" sz="2000">
                <a:solidFill>
                  <a:srgbClr val="000000"/>
                </a:solidFill>
              </a:rPr>
              <a:t>:</a:t>
            </a:r>
            <a:r>
              <a:rPr lang="de-CH" altLang="de-DE" sz="2000" b="0">
                <a:solidFill>
                  <a:srgbClr val="000000"/>
                </a:solidFill>
              </a:rPr>
              <a:t>  R=</a:t>
            </a:r>
            <a:r>
              <a:rPr lang="de-CH" altLang="de-DE" sz="2000" b="0">
                <a:solidFill>
                  <a:srgbClr val="000000"/>
                </a:solidFill>
                <a:cs typeface="Arial" charset="0"/>
              </a:rPr>
              <a:t>50, X=0, (r=1, x=0)</a:t>
            </a:r>
          </a:p>
        </p:txBody>
      </p:sp>
      <p:graphicFrame>
        <p:nvGraphicFramePr>
          <p:cNvPr id="685065" name="Object 9"/>
          <p:cNvGraphicFramePr>
            <a:graphicFrameLocks noChangeAspect="1"/>
          </p:cNvGraphicFramePr>
          <p:nvPr/>
        </p:nvGraphicFramePr>
        <p:xfrm>
          <a:off x="1227138" y="4235450"/>
          <a:ext cx="576262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3" name="Equation" r:id="rId11" imgW="380880" imgH="203040" progId="Equation.DSMT4">
                  <p:embed/>
                </p:oleObj>
              </mc:Choice>
              <mc:Fallback>
                <p:oleObj name="Equation" r:id="rId11" imgW="380880" imgH="2030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7138" y="4235450"/>
                        <a:ext cx="576262" cy="306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5068" name="Oval 12"/>
          <p:cNvSpPr>
            <a:spLocks noChangeArrowheads="1"/>
          </p:cNvSpPr>
          <p:nvPr/>
        </p:nvSpPr>
        <p:spPr bwMode="auto">
          <a:xfrm>
            <a:off x="8459788" y="4537075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685069" name="Oval 13"/>
          <p:cNvSpPr>
            <a:spLocks noChangeArrowheads="1"/>
          </p:cNvSpPr>
          <p:nvPr/>
        </p:nvSpPr>
        <p:spPr bwMode="auto">
          <a:xfrm>
            <a:off x="4706938" y="4537075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685072" name="Oval 16"/>
          <p:cNvSpPr>
            <a:spLocks noChangeArrowheads="1"/>
          </p:cNvSpPr>
          <p:nvPr/>
        </p:nvSpPr>
        <p:spPr bwMode="auto">
          <a:xfrm>
            <a:off x="6577013" y="4541838"/>
            <a:ext cx="144462" cy="1444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5139" name="Text Box 20"/>
          <p:cNvSpPr txBox="1">
            <a:spLocks noChangeArrowheads="1"/>
          </p:cNvSpPr>
          <p:nvPr/>
        </p:nvSpPr>
        <p:spPr bwMode="auto">
          <a:xfrm>
            <a:off x="1958975" y="30163"/>
            <a:ext cx="1841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685077" name="Text Box 21"/>
          <p:cNvSpPr txBox="1">
            <a:spLocks noChangeArrowheads="1"/>
          </p:cNvSpPr>
          <p:nvPr/>
        </p:nvSpPr>
        <p:spPr bwMode="auto">
          <a:xfrm>
            <a:off x="666750" y="1628775"/>
            <a:ext cx="4297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2000">
                <a:solidFill>
                  <a:srgbClr val="000000"/>
                </a:solidFill>
              </a:rPr>
              <a:t>Kurzschluss:</a:t>
            </a:r>
            <a:r>
              <a:rPr lang="de-DE" altLang="de-DE" sz="2000" b="0">
                <a:solidFill>
                  <a:srgbClr val="000000"/>
                </a:solidFill>
              </a:rPr>
              <a:t>   R=0, X=0, (r=0, x=0)</a:t>
            </a:r>
            <a:endParaRPr lang="de-CH" altLang="de-DE" sz="2000" b="0">
              <a:solidFill>
                <a:srgbClr val="000000"/>
              </a:solidFill>
            </a:endParaRPr>
          </a:p>
        </p:txBody>
      </p:sp>
      <p:sp>
        <p:nvSpPr>
          <p:cNvPr id="685081" name="AutoShape 2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5073" grpId="0" animBg="1"/>
      <p:bldP spid="685075" grpId="0" animBg="1"/>
      <p:bldP spid="685074" grpId="0" animBg="1"/>
      <p:bldP spid="685062" grpId="0"/>
      <p:bldP spid="685064" grpId="0"/>
      <p:bldP spid="685068" grpId="0" animBg="1"/>
      <p:bldP spid="685069" grpId="0" animBg="1"/>
      <p:bldP spid="685072" grpId="0" animBg="1"/>
      <p:bldP spid="685077" grpId="0"/>
      <p:bldP spid="6850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hteck 43"/>
          <p:cNvSpPr>
            <a:spLocks noChangeArrowheads="1"/>
          </p:cNvSpPr>
          <p:nvPr/>
        </p:nvSpPr>
        <p:spPr bwMode="auto">
          <a:xfrm>
            <a:off x="6264275" y="868363"/>
            <a:ext cx="1157288" cy="2746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6149" name="Rechteck 42"/>
          <p:cNvSpPr>
            <a:spLocks noChangeArrowheads="1"/>
          </p:cNvSpPr>
          <p:nvPr/>
        </p:nvSpPr>
        <p:spPr bwMode="auto">
          <a:xfrm>
            <a:off x="4098925" y="822325"/>
            <a:ext cx="625475" cy="290513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849313" y="841375"/>
            <a:ext cx="67802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Zeichne den Ortskreis für  </a:t>
            </a:r>
            <a:r>
              <a:rPr lang="de-CH" altLang="de-DE" sz="2000">
                <a:solidFill>
                  <a:srgbClr val="FF0000"/>
                </a:solidFill>
              </a:rPr>
              <a:t>r = 1  </a:t>
            </a:r>
            <a:r>
              <a:rPr lang="de-CH" altLang="de-DE" sz="2000">
                <a:solidFill>
                  <a:srgbClr val="000000"/>
                </a:solidFill>
              </a:rPr>
              <a:t> (R=Z</a:t>
            </a:r>
            <a:r>
              <a:rPr lang="de-CH" altLang="de-DE" sz="2000" baseline="-25000">
                <a:solidFill>
                  <a:srgbClr val="000000"/>
                </a:solidFill>
              </a:rPr>
              <a:t>0</a:t>
            </a:r>
            <a:r>
              <a:rPr lang="de-CH" altLang="de-DE" sz="2000">
                <a:solidFill>
                  <a:srgbClr val="000000"/>
                </a:solidFill>
              </a:rPr>
              <a:t>) und </a:t>
            </a:r>
            <a:r>
              <a:rPr lang="de-CH" altLang="de-DE" sz="2000"/>
              <a:t> </a:t>
            </a:r>
            <a:r>
              <a:rPr lang="en-US" altLang="de-DE" sz="2000">
                <a:solidFill>
                  <a:srgbClr val="FF0000"/>
                </a:solidFill>
                <a:cs typeface="Arial" charset="0"/>
              </a:rPr>
              <a:t>-</a:t>
            </a:r>
            <a:r>
              <a:rPr lang="de-CH" altLang="de-DE" sz="2000">
                <a:solidFill>
                  <a:srgbClr val="FF0000"/>
                </a:solidFill>
                <a:cs typeface="Arial" charset="0"/>
              </a:rPr>
              <a:t>∞&lt;x&lt;+∞</a:t>
            </a:r>
          </a:p>
        </p:txBody>
      </p:sp>
      <p:graphicFrame>
        <p:nvGraphicFramePr>
          <p:cNvPr id="6146" name="Object 14"/>
          <p:cNvGraphicFramePr>
            <a:graphicFrameLocks noGrp="1" noChangeAspect="1"/>
          </p:cNvGraphicFramePr>
          <p:nvPr>
            <p:ph sz="half" idx="2"/>
          </p:nvPr>
        </p:nvGraphicFramePr>
        <p:xfrm>
          <a:off x="455613" y="1611313"/>
          <a:ext cx="210820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2" name="Equation" r:id="rId4" imgW="1384200" imgH="419040" progId="Equation.DSMT4">
                  <p:embed/>
                </p:oleObj>
              </mc:Choice>
              <mc:Fallback>
                <p:oleObj name="Equation" r:id="rId4" imgW="1384200" imgH="41904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1611313"/>
                        <a:ext cx="2108200" cy="58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Text Box 16"/>
          <p:cNvSpPr txBox="1">
            <a:spLocks noChangeArrowheads="1"/>
          </p:cNvSpPr>
          <p:nvPr/>
        </p:nvSpPr>
        <p:spPr bwMode="auto">
          <a:xfrm>
            <a:off x="950913" y="4241800"/>
            <a:ext cx="598487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x =</a:t>
            </a:r>
          </a:p>
        </p:txBody>
      </p:sp>
      <p:sp>
        <p:nvSpPr>
          <p:cNvPr id="716817" name="Text Box 17"/>
          <p:cNvSpPr txBox="1">
            <a:spLocks noChangeArrowheads="1"/>
          </p:cNvSpPr>
          <p:nvPr/>
        </p:nvSpPr>
        <p:spPr bwMode="auto">
          <a:xfrm>
            <a:off x="1547813" y="4211638"/>
            <a:ext cx="744537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∞</a:t>
            </a:r>
          </a:p>
        </p:txBody>
      </p:sp>
      <p:sp>
        <p:nvSpPr>
          <p:cNvPr id="6154" name="Text Box 18"/>
          <p:cNvSpPr txBox="1">
            <a:spLocks noChangeArrowheads="1"/>
          </p:cNvSpPr>
          <p:nvPr/>
        </p:nvSpPr>
        <p:spPr bwMode="auto">
          <a:xfrm>
            <a:off x="971550" y="3429000"/>
            <a:ext cx="54768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r =</a:t>
            </a:r>
          </a:p>
        </p:txBody>
      </p:sp>
      <p:sp>
        <p:nvSpPr>
          <p:cNvPr id="6155" name="Text Box 19"/>
          <p:cNvSpPr txBox="1">
            <a:spLocks noChangeArrowheads="1"/>
          </p:cNvSpPr>
          <p:nvPr/>
        </p:nvSpPr>
        <p:spPr bwMode="auto">
          <a:xfrm>
            <a:off x="1568450" y="3398838"/>
            <a:ext cx="363538" cy="430212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graphicFrame>
        <p:nvGraphicFramePr>
          <p:cNvPr id="6147" name="Object 39"/>
          <p:cNvGraphicFramePr>
            <a:graphicFrameLocks noGrp="1" noChangeAspect="1"/>
          </p:cNvGraphicFramePr>
          <p:nvPr>
            <p:ph sz="half" idx="1"/>
          </p:nvPr>
        </p:nvGraphicFramePr>
        <p:xfrm>
          <a:off x="3270250" y="1308100"/>
          <a:ext cx="5583238" cy="554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3" name="VISIO" r:id="rId6" imgW="3417840" imgH="3398040" progId="Visio.Drawing.6">
                  <p:embed/>
                </p:oleObj>
              </mc:Choice>
              <mc:Fallback>
                <p:oleObj name="VISIO" r:id="rId6" imgW="3417840" imgH="3398040" progId="Visio.Drawing.6">
                  <p:embed/>
                  <p:pic>
                    <p:nvPicPr>
                      <p:cNvPr id="0" name="Object 3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0250" y="1308100"/>
                        <a:ext cx="5583238" cy="554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40" name="Oval 40"/>
          <p:cNvSpPr>
            <a:spLocks noChangeArrowheads="1"/>
          </p:cNvSpPr>
          <p:nvPr/>
        </p:nvSpPr>
        <p:spPr bwMode="auto">
          <a:xfrm>
            <a:off x="8348663" y="40100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41" name="Oval 41"/>
          <p:cNvSpPr>
            <a:spLocks noChangeArrowheads="1"/>
          </p:cNvSpPr>
          <p:nvPr/>
        </p:nvSpPr>
        <p:spPr bwMode="auto">
          <a:xfrm>
            <a:off x="8253413" y="44608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42" name="Oval 42"/>
          <p:cNvSpPr>
            <a:spLocks noChangeArrowheads="1"/>
          </p:cNvSpPr>
          <p:nvPr/>
        </p:nvSpPr>
        <p:spPr bwMode="auto">
          <a:xfrm>
            <a:off x="7880350" y="4946650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43" name="Oval 43"/>
          <p:cNvSpPr>
            <a:spLocks noChangeArrowheads="1"/>
          </p:cNvSpPr>
          <p:nvPr/>
        </p:nvSpPr>
        <p:spPr bwMode="auto">
          <a:xfrm>
            <a:off x="7186613" y="51847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44" name="Oval 44"/>
          <p:cNvSpPr>
            <a:spLocks noChangeArrowheads="1"/>
          </p:cNvSpPr>
          <p:nvPr/>
        </p:nvSpPr>
        <p:spPr bwMode="auto">
          <a:xfrm>
            <a:off x="6481763" y="49625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45" name="Oval 45"/>
          <p:cNvSpPr>
            <a:spLocks noChangeArrowheads="1"/>
          </p:cNvSpPr>
          <p:nvPr/>
        </p:nvSpPr>
        <p:spPr bwMode="auto">
          <a:xfrm>
            <a:off x="6145213" y="45815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46" name="Oval 46"/>
          <p:cNvSpPr>
            <a:spLocks noChangeArrowheads="1"/>
          </p:cNvSpPr>
          <p:nvPr/>
        </p:nvSpPr>
        <p:spPr bwMode="auto">
          <a:xfrm>
            <a:off x="6024563" y="42513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47" name="Oval 47"/>
          <p:cNvSpPr>
            <a:spLocks noChangeArrowheads="1"/>
          </p:cNvSpPr>
          <p:nvPr/>
        </p:nvSpPr>
        <p:spPr bwMode="auto">
          <a:xfrm>
            <a:off x="6005513" y="40100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48" name="Oval 48"/>
          <p:cNvSpPr>
            <a:spLocks noChangeArrowheads="1"/>
          </p:cNvSpPr>
          <p:nvPr/>
        </p:nvSpPr>
        <p:spPr bwMode="auto">
          <a:xfrm>
            <a:off x="6030913" y="37814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49" name="Oval 49"/>
          <p:cNvSpPr>
            <a:spLocks noChangeArrowheads="1"/>
          </p:cNvSpPr>
          <p:nvPr/>
        </p:nvSpPr>
        <p:spPr bwMode="auto">
          <a:xfrm>
            <a:off x="6145213" y="34639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50" name="Oval 50"/>
          <p:cNvSpPr>
            <a:spLocks noChangeArrowheads="1"/>
          </p:cNvSpPr>
          <p:nvPr/>
        </p:nvSpPr>
        <p:spPr bwMode="auto">
          <a:xfrm>
            <a:off x="6481763" y="30829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51" name="Oval 51"/>
          <p:cNvSpPr>
            <a:spLocks noChangeArrowheads="1"/>
          </p:cNvSpPr>
          <p:nvPr/>
        </p:nvSpPr>
        <p:spPr bwMode="auto">
          <a:xfrm>
            <a:off x="7186613" y="28543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52" name="Oval 52"/>
          <p:cNvSpPr>
            <a:spLocks noChangeArrowheads="1"/>
          </p:cNvSpPr>
          <p:nvPr/>
        </p:nvSpPr>
        <p:spPr bwMode="auto">
          <a:xfrm>
            <a:off x="7891463" y="30892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53" name="Oval 53"/>
          <p:cNvSpPr>
            <a:spLocks noChangeArrowheads="1"/>
          </p:cNvSpPr>
          <p:nvPr/>
        </p:nvSpPr>
        <p:spPr bwMode="auto">
          <a:xfrm>
            <a:off x="8247063" y="35782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54" name="Oval 54"/>
          <p:cNvSpPr>
            <a:spLocks noChangeArrowheads="1"/>
          </p:cNvSpPr>
          <p:nvPr/>
        </p:nvSpPr>
        <p:spPr bwMode="auto">
          <a:xfrm>
            <a:off x="6045200" y="2889250"/>
            <a:ext cx="2330450" cy="2324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6855" name="Text Box 55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10</a:t>
            </a:r>
          </a:p>
        </p:txBody>
      </p:sp>
      <p:sp>
        <p:nvSpPr>
          <p:cNvPr id="716857" name="Text Box 57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4</a:t>
            </a:r>
          </a:p>
        </p:txBody>
      </p:sp>
      <p:sp>
        <p:nvSpPr>
          <p:cNvPr id="716858" name="Text Box 58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2</a:t>
            </a:r>
          </a:p>
        </p:txBody>
      </p:sp>
      <p:sp>
        <p:nvSpPr>
          <p:cNvPr id="716859" name="Text Box 59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1</a:t>
            </a:r>
          </a:p>
        </p:txBody>
      </p:sp>
      <p:sp>
        <p:nvSpPr>
          <p:cNvPr id="716860" name="Text Box 60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0.5</a:t>
            </a:r>
          </a:p>
        </p:txBody>
      </p:sp>
      <p:sp>
        <p:nvSpPr>
          <p:cNvPr id="716861" name="Text Box 61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0.1</a:t>
            </a:r>
          </a:p>
        </p:txBody>
      </p:sp>
      <p:sp>
        <p:nvSpPr>
          <p:cNvPr id="716862" name="Text Box 62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 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16864" name="Text Box 64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+0.1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16863" name="Text Box 63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+0.5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16865" name="Text Box 65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16866" name="Text Box 66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16867" name="Text Box 67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+4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16868" name="Text Box 68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+10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16869" name="Text Box 69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∞</a:t>
            </a:r>
          </a:p>
        </p:txBody>
      </p:sp>
      <p:sp>
        <p:nvSpPr>
          <p:cNvPr id="716870" name="Text Box 70"/>
          <p:cNvSpPr txBox="1">
            <a:spLocks noChangeArrowheads="1"/>
          </p:cNvSpPr>
          <p:nvPr/>
        </p:nvSpPr>
        <p:spPr bwMode="auto">
          <a:xfrm>
            <a:off x="5986463" y="4006850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6186" name="Text Box 71"/>
          <p:cNvSpPr txBox="1">
            <a:spLocks noChangeArrowheads="1"/>
          </p:cNvSpPr>
          <p:nvPr/>
        </p:nvSpPr>
        <p:spPr bwMode="auto">
          <a:xfrm>
            <a:off x="1093788" y="5356225"/>
            <a:ext cx="2684462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400">
                <a:solidFill>
                  <a:srgbClr val="FF0000"/>
                </a:solidFill>
              </a:rPr>
              <a:t>Dies ergibt einen konstant-r-Kreis für r = 1</a:t>
            </a:r>
          </a:p>
        </p:txBody>
      </p:sp>
      <p:sp>
        <p:nvSpPr>
          <p:cNvPr id="716872" name="AutoShape 7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92" presetID="1" presetClass="entr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95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716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17" grpId="0" animBg="1"/>
      <p:bldP spid="716840" grpId="0" animBg="1"/>
      <p:bldP spid="716840" grpId="1" animBg="1"/>
      <p:bldP spid="716841" grpId="0" animBg="1"/>
      <p:bldP spid="716842" grpId="0" animBg="1"/>
      <p:bldP spid="716843" grpId="0" animBg="1"/>
      <p:bldP spid="716844" grpId="0" animBg="1"/>
      <p:bldP spid="716845" grpId="0" animBg="1"/>
      <p:bldP spid="716846" grpId="0" animBg="1"/>
      <p:bldP spid="716847" grpId="0" animBg="1"/>
      <p:bldP spid="716848" grpId="0" animBg="1"/>
      <p:bldP spid="716849" grpId="0" animBg="1"/>
      <p:bldP spid="716850" grpId="0" animBg="1"/>
      <p:bldP spid="716851" grpId="0" animBg="1"/>
      <p:bldP spid="716852" grpId="0" animBg="1"/>
      <p:bldP spid="716853" grpId="0" animBg="1"/>
      <p:bldP spid="716854" grpId="0" animBg="1"/>
      <p:bldP spid="716855" grpId="0" animBg="1"/>
      <p:bldP spid="716857" grpId="0" animBg="1"/>
      <p:bldP spid="716858" grpId="0" animBg="1"/>
      <p:bldP spid="716859" grpId="0" animBg="1"/>
      <p:bldP spid="716860" grpId="0" animBg="1"/>
      <p:bldP spid="716861" grpId="0" animBg="1"/>
      <p:bldP spid="716862" grpId="0" animBg="1"/>
      <p:bldP spid="716864" grpId="0" animBg="1"/>
      <p:bldP spid="716863" grpId="0" animBg="1"/>
      <p:bldP spid="716865" grpId="0" animBg="1"/>
      <p:bldP spid="716866" grpId="0" animBg="1"/>
      <p:bldP spid="716867" grpId="0" animBg="1"/>
      <p:bldP spid="716868" grpId="0" animBg="1"/>
      <p:bldP spid="716869" grpId="0" animBg="1"/>
      <p:bldP spid="716870" grpId="0"/>
      <p:bldP spid="71687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hteck 44"/>
          <p:cNvSpPr>
            <a:spLocks noChangeArrowheads="1"/>
          </p:cNvSpPr>
          <p:nvPr/>
        </p:nvSpPr>
        <p:spPr bwMode="auto">
          <a:xfrm>
            <a:off x="6659563" y="914400"/>
            <a:ext cx="1143000" cy="2444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73" name="Rechteck 45"/>
          <p:cNvSpPr>
            <a:spLocks noChangeArrowheads="1"/>
          </p:cNvSpPr>
          <p:nvPr/>
        </p:nvSpPr>
        <p:spPr bwMode="auto">
          <a:xfrm>
            <a:off x="4084638" y="930275"/>
            <a:ext cx="852487" cy="2730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graphicFrame>
        <p:nvGraphicFramePr>
          <p:cNvPr id="7170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3263900" y="1303338"/>
          <a:ext cx="5588000" cy="555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" name="VISIO" r:id="rId4" imgW="3417840" imgH="3398040" progId="Visio.Drawing.6">
                  <p:embed/>
                </p:oleObj>
              </mc:Choice>
              <mc:Fallback>
                <p:oleObj name="VISIO" r:id="rId4" imgW="3417840" imgH="3398040" progId="Visio.Drawing.6">
                  <p:embed/>
                  <p:pic>
                    <p:nvPicPr>
                      <p:cNvPr id="0" name="Object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3900" y="1303338"/>
                        <a:ext cx="5588000" cy="555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7171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98450" y="1655763"/>
          <a:ext cx="2466975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9" name="Equation" r:id="rId6" imgW="1600200" imgH="419040" progId="Equation.DSMT4">
                  <p:embed/>
                </p:oleObj>
              </mc:Choice>
              <mc:Fallback>
                <p:oleObj name="Equation" r:id="rId6" imgW="160020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" y="1655763"/>
                        <a:ext cx="2466975" cy="58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Text Box 3"/>
          <p:cNvSpPr txBox="1">
            <a:spLocks noChangeArrowheads="1"/>
          </p:cNvSpPr>
          <p:nvPr/>
        </p:nvSpPr>
        <p:spPr bwMode="auto">
          <a:xfrm>
            <a:off x="890588" y="712788"/>
            <a:ext cx="78755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Zeichne den Ortskreis für</a:t>
            </a:r>
            <a:r>
              <a:rPr lang="de-CH" altLang="de-DE"/>
              <a:t> </a:t>
            </a:r>
            <a:r>
              <a:rPr lang="de-CH" altLang="de-DE" sz="2000">
                <a:solidFill>
                  <a:srgbClr val="FF0000"/>
                </a:solidFill>
              </a:rPr>
              <a:t>r = 0.5</a:t>
            </a:r>
            <a:r>
              <a:rPr lang="de-CH" altLang="de-DE" sz="2000">
                <a:solidFill>
                  <a:srgbClr val="000000"/>
                </a:solidFill>
              </a:rPr>
              <a:t> (R=0.5Z</a:t>
            </a:r>
            <a:r>
              <a:rPr lang="de-CH" altLang="de-DE" sz="2000" baseline="-25000">
                <a:solidFill>
                  <a:srgbClr val="000000"/>
                </a:solidFill>
              </a:rPr>
              <a:t>0</a:t>
            </a:r>
            <a:r>
              <a:rPr lang="de-CH" altLang="de-DE" sz="2000">
                <a:solidFill>
                  <a:srgbClr val="000000"/>
                </a:solidFill>
              </a:rPr>
              <a:t>) und</a:t>
            </a:r>
            <a:r>
              <a:rPr lang="de-CH" altLang="de-DE" sz="2000"/>
              <a:t> </a:t>
            </a:r>
            <a:r>
              <a:rPr lang="en-US" altLang="de-DE" sz="2000">
                <a:solidFill>
                  <a:srgbClr val="FF0000"/>
                </a:solidFill>
                <a:cs typeface="Arial" charset="0"/>
              </a:rPr>
              <a:t>-</a:t>
            </a:r>
            <a:r>
              <a:rPr lang="de-CH" altLang="de-DE" sz="2000">
                <a:solidFill>
                  <a:srgbClr val="FF0000"/>
                </a:solidFill>
                <a:cs typeface="Arial" charset="0"/>
              </a:rPr>
              <a:t>∞&lt;x&lt;+∞</a:t>
            </a:r>
          </a:p>
        </p:txBody>
      </p:sp>
      <p:sp>
        <p:nvSpPr>
          <p:cNvPr id="7176" name="Text Box 5"/>
          <p:cNvSpPr txBox="1">
            <a:spLocks noChangeArrowheads="1"/>
          </p:cNvSpPr>
          <p:nvPr/>
        </p:nvSpPr>
        <p:spPr bwMode="auto">
          <a:xfrm>
            <a:off x="950913" y="4241800"/>
            <a:ext cx="598487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x =</a:t>
            </a:r>
          </a:p>
        </p:txBody>
      </p:sp>
      <p:sp>
        <p:nvSpPr>
          <p:cNvPr id="742406" name="Text Box 6"/>
          <p:cNvSpPr txBox="1">
            <a:spLocks noChangeArrowheads="1"/>
          </p:cNvSpPr>
          <p:nvPr/>
        </p:nvSpPr>
        <p:spPr bwMode="auto">
          <a:xfrm>
            <a:off x="1547813" y="4211638"/>
            <a:ext cx="744537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∞</a:t>
            </a:r>
          </a:p>
        </p:txBody>
      </p:sp>
      <p:sp>
        <p:nvSpPr>
          <p:cNvPr id="7178" name="Text Box 7"/>
          <p:cNvSpPr txBox="1">
            <a:spLocks noChangeArrowheads="1"/>
          </p:cNvSpPr>
          <p:nvPr/>
        </p:nvSpPr>
        <p:spPr bwMode="auto">
          <a:xfrm>
            <a:off x="971550" y="3429000"/>
            <a:ext cx="54768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r =</a:t>
            </a:r>
          </a:p>
        </p:txBody>
      </p:sp>
      <p:sp>
        <p:nvSpPr>
          <p:cNvPr id="7179" name="Text Box 8"/>
          <p:cNvSpPr txBox="1">
            <a:spLocks noChangeArrowheads="1"/>
          </p:cNvSpPr>
          <p:nvPr/>
        </p:nvSpPr>
        <p:spPr bwMode="auto">
          <a:xfrm>
            <a:off x="1568450" y="3398838"/>
            <a:ext cx="617538" cy="430212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0.5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2410" name="Oval 10"/>
          <p:cNvSpPr>
            <a:spLocks noChangeArrowheads="1"/>
          </p:cNvSpPr>
          <p:nvPr/>
        </p:nvSpPr>
        <p:spPr bwMode="auto">
          <a:xfrm>
            <a:off x="8348663" y="40100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11" name="Oval 11"/>
          <p:cNvSpPr>
            <a:spLocks noChangeArrowheads="1"/>
          </p:cNvSpPr>
          <p:nvPr/>
        </p:nvSpPr>
        <p:spPr bwMode="auto">
          <a:xfrm>
            <a:off x="8253413" y="44608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12" name="Oval 12"/>
          <p:cNvSpPr>
            <a:spLocks noChangeArrowheads="1"/>
          </p:cNvSpPr>
          <p:nvPr/>
        </p:nvSpPr>
        <p:spPr bwMode="auto">
          <a:xfrm>
            <a:off x="7950200" y="5016500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13" name="Oval 13"/>
          <p:cNvSpPr>
            <a:spLocks noChangeArrowheads="1"/>
          </p:cNvSpPr>
          <p:nvPr/>
        </p:nvSpPr>
        <p:spPr bwMode="auto">
          <a:xfrm>
            <a:off x="7212013" y="54768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14" name="Oval 14"/>
          <p:cNvSpPr>
            <a:spLocks noChangeArrowheads="1"/>
          </p:cNvSpPr>
          <p:nvPr/>
        </p:nvSpPr>
        <p:spPr bwMode="auto">
          <a:xfrm>
            <a:off x="6176963" y="54387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15" name="Oval 15"/>
          <p:cNvSpPr>
            <a:spLocks noChangeArrowheads="1"/>
          </p:cNvSpPr>
          <p:nvPr/>
        </p:nvSpPr>
        <p:spPr bwMode="auto">
          <a:xfrm>
            <a:off x="5522913" y="49371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16" name="Oval 16"/>
          <p:cNvSpPr>
            <a:spLocks noChangeArrowheads="1"/>
          </p:cNvSpPr>
          <p:nvPr/>
        </p:nvSpPr>
        <p:spPr bwMode="auto">
          <a:xfrm>
            <a:off x="5262563" y="44227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17" name="Oval 17"/>
          <p:cNvSpPr>
            <a:spLocks noChangeArrowheads="1"/>
          </p:cNvSpPr>
          <p:nvPr/>
        </p:nvSpPr>
        <p:spPr bwMode="auto">
          <a:xfrm>
            <a:off x="5205413" y="40100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18" name="Oval 18"/>
          <p:cNvSpPr>
            <a:spLocks noChangeArrowheads="1"/>
          </p:cNvSpPr>
          <p:nvPr/>
        </p:nvSpPr>
        <p:spPr bwMode="auto">
          <a:xfrm>
            <a:off x="5268913" y="35909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19" name="Oval 19"/>
          <p:cNvSpPr>
            <a:spLocks noChangeArrowheads="1"/>
          </p:cNvSpPr>
          <p:nvPr/>
        </p:nvSpPr>
        <p:spPr bwMode="auto">
          <a:xfrm>
            <a:off x="5516563" y="30638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20" name="Oval 20"/>
          <p:cNvSpPr>
            <a:spLocks noChangeArrowheads="1"/>
          </p:cNvSpPr>
          <p:nvPr/>
        </p:nvSpPr>
        <p:spPr bwMode="auto">
          <a:xfrm>
            <a:off x="6183313" y="25685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21" name="Oval 21"/>
          <p:cNvSpPr>
            <a:spLocks noChangeArrowheads="1"/>
          </p:cNvSpPr>
          <p:nvPr/>
        </p:nvSpPr>
        <p:spPr bwMode="auto">
          <a:xfrm>
            <a:off x="7218363" y="25114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22" name="Oval 22"/>
          <p:cNvSpPr>
            <a:spLocks noChangeArrowheads="1"/>
          </p:cNvSpPr>
          <p:nvPr/>
        </p:nvSpPr>
        <p:spPr bwMode="auto">
          <a:xfrm>
            <a:off x="7942263" y="29813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23" name="Oval 23"/>
          <p:cNvSpPr>
            <a:spLocks noChangeArrowheads="1"/>
          </p:cNvSpPr>
          <p:nvPr/>
        </p:nvSpPr>
        <p:spPr bwMode="auto">
          <a:xfrm>
            <a:off x="8256588" y="35591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194" name="Oval 24"/>
          <p:cNvSpPr>
            <a:spLocks noChangeArrowheads="1"/>
          </p:cNvSpPr>
          <p:nvPr/>
        </p:nvSpPr>
        <p:spPr bwMode="auto">
          <a:xfrm>
            <a:off x="6045200" y="2889250"/>
            <a:ext cx="2330450" cy="2324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25" name="Text Box 25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10</a:t>
            </a:r>
          </a:p>
        </p:txBody>
      </p:sp>
      <p:sp>
        <p:nvSpPr>
          <p:cNvPr id="742426" name="Text Box 26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4</a:t>
            </a:r>
          </a:p>
        </p:txBody>
      </p:sp>
      <p:sp>
        <p:nvSpPr>
          <p:cNvPr id="742427" name="Text Box 27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2</a:t>
            </a:r>
          </a:p>
        </p:txBody>
      </p:sp>
      <p:sp>
        <p:nvSpPr>
          <p:cNvPr id="742428" name="Text Box 28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1</a:t>
            </a:r>
          </a:p>
        </p:txBody>
      </p:sp>
      <p:sp>
        <p:nvSpPr>
          <p:cNvPr id="742429" name="Text Box 29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0.5</a:t>
            </a:r>
          </a:p>
        </p:txBody>
      </p:sp>
      <p:sp>
        <p:nvSpPr>
          <p:cNvPr id="742430" name="Text Box 30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0.1</a:t>
            </a:r>
          </a:p>
        </p:txBody>
      </p:sp>
      <p:sp>
        <p:nvSpPr>
          <p:cNvPr id="742431" name="Text Box 31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 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2432" name="Text Box 32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+0.1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2433" name="Text Box 33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+0.5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2434" name="Text Box 34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2435" name="Text Box 35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2436" name="Text Box 36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+4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2437" name="Text Box 37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+10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2438" name="Text Box 38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∞</a:t>
            </a:r>
          </a:p>
        </p:txBody>
      </p:sp>
      <p:sp>
        <p:nvSpPr>
          <p:cNvPr id="7209" name="Text Box 39"/>
          <p:cNvSpPr txBox="1">
            <a:spLocks noChangeArrowheads="1"/>
          </p:cNvSpPr>
          <p:nvPr/>
        </p:nvSpPr>
        <p:spPr bwMode="auto">
          <a:xfrm>
            <a:off x="5986463" y="4006850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42442" name="Oval 42"/>
          <p:cNvSpPr>
            <a:spLocks noChangeArrowheads="1"/>
          </p:cNvSpPr>
          <p:nvPr/>
        </p:nvSpPr>
        <p:spPr bwMode="auto">
          <a:xfrm>
            <a:off x="5235575" y="2489200"/>
            <a:ext cx="3130550" cy="310515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2443" name="Text Box 43"/>
          <p:cNvSpPr txBox="1">
            <a:spLocks noChangeArrowheads="1"/>
          </p:cNvSpPr>
          <p:nvPr/>
        </p:nvSpPr>
        <p:spPr bwMode="auto">
          <a:xfrm>
            <a:off x="5214938" y="3997325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0.5</a:t>
            </a:r>
          </a:p>
        </p:txBody>
      </p:sp>
      <p:sp>
        <p:nvSpPr>
          <p:cNvPr id="7212" name="Text Box 45"/>
          <p:cNvSpPr txBox="1">
            <a:spLocks noChangeArrowheads="1"/>
          </p:cNvSpPr>
          <p:nvPr/>
        </p:nvSpPr>
        <p:spPr bwMode="auto">
          <a:xfrm>
            <a:off x="1093788" y="5356225"/>
            <a:ext cx="2684462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400">
                <a:solidFill>
                  <a:srgbClr val="FF0000"/>
                </a:solidFill>
              </a:rPr>
              <a:t>Dies ergibt einen konstant-r-Kreis für r = 0.5</a:t>
            </a:r>
          </a:p>
        </p:txBody>
      </p:sp>
      <p:sp>
        <p:nvSpPr>
          <p:cNvPr id="742446" name="AutoShape 4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92" presetID="1" presetClass="entr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9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742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2406" grpId="0" animBg="1"/>
      <p:bldP spid="742410" grpId="0" animBg="1"/>
      <p:bldP spid="742410" grpId="1" animBg="1"/>
      <p:bldP spid="742411" grpId="0" animBg="1"/>
      <p:bldP spid="742412" grpId="0" animBg="1"/>
      <p:bldP spid="742413" grpId="0" animBg="1"/>
      <p:bldP spid="742414" grpId="0" animBg="1"/>
      <p:bldP spid="742415" grpId="0" animBg="1"/>
      <p:bldP spid="742416" grpId="0" animBg="1"/>
      <p:bldP spid="742417" grpId="0" animBg="1"/>
      <p:bldP spid="742418" grpId="0" animBg="1"/>
      <p:bldP spid="742419" grpId="0" animBg="1"/>
      <p:bldP spid="742420" grpId="0" animBg="1"/>
      <p:bldP spid="742421" grpId="0" animBg="1"/>
      <p:bldP spid="742422" grpId="0" animBg="1"/>
      <p:bldP spid="742423" grpId="0" animBg="1"/>
      <p:bldP spid="742425" grpId="0" animBg="1"/>
      <p:bldP spid="742426" grpId="0" animBg="1"/>
      <p:bldP spid="742427" grpId="0" animBg="1"/>
      <p:bldP spid="742428" grpId="0" animBg="1"/>
      <p:bldP spid="742429" grpId="0" animBg="1"/>
      <p:bldP spid="742430" grpId="0" animBg="1"/>
      <p:bldP spid="742431" grpId="0" animBg="1"/>
      <p:bldP spid="742432" grpId="0" animBg="1"/>
      <p:bldP spid="742433" grpId="0" animBg="1"/>
      <p:bldP spid="742434" grpId="0" animBg="1"/>
      <p:bldP spid="742435" grpId="0" animBg="1"/>
      <p:bldP spid="742436" grpId="0" animBg="1"/>
      <p:bldP spid="742437" grpId="0" animBg="1"/>
      <p:bldP spid="742438" grpId="0" animBg="1"/>
      <p:bldP spid="742442" grpId="0" animBg="1"/>
      <p:bldP spid="742443" grpId="0"/>
      <p:bldP spid="7424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hteck 108"/>
          <p:cNvSpPr>
            <a:spLocks noChangeArrowheads="1"/>
          </p:cNvSpPr>
          <p:nvPr/>
        </p:nvSpPr>
        <p:spPr bwMode="auto">
          <a:xfrm>
            <a:off x="6056313" y="879475"/>
            <a:ext cx="1157287" cy="2746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8197" name="Rechteck 109"/>
          <p:cNvSpPr>
            <a:spLocks noChangeArrowheads="1"/>
          </p:cNvSpPr>
          <p:nvPr/>
        </p:nvSpPr>
        <p:spPr bwMode="auto">
          <a:xfrm>
            <a:off x="4151313" y="873125"/>
            <a:ext cx="1366837" cy="30162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graphicFrame>
        <p:nvGraphicFramePr>
          <p:cNvPr id="8194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270250" y="1303338"/>
          <a:ext cx="5588000" cy="555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6" name="VISIO" r:id="rId4" imgW="3417840" imgH="3398040" progId="Visio.Drawing.6">
                  <p:embed/>
                </p:oleObj>
              </mc:Choice>
              <mc:Fallback>
                <p:oleObj name="VISIO" r:id="rId4" imgW="3417840" imgH="3398040" progId="Visio.Drawing.6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0250" y="1303338"/>
                        <a:ext cx="5588000" cy="555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901700" algn="l"/>
              </a:tabLst>
            </a:pPr>
            <a:r>
              <a:rPr lang="de-DE" altLang="de-DE" smtClean="0"/>
              <a:t>Smith-Chart</a:t>
            </a:r>
          </a:p>
        </p:txBody>
      </p:sp>
      <p:graphicFrame>
        <p:nvGraphicFramePr>
          <p:cNvPr id="8195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852488" y="1646238"/>
          <a:ext cx="1357312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7" name="Equation" r:id="rId6" imgW="850680" imgH="419040" progId="Equation.DSMT4">
                  <p:embed/>
                </p:oleObj>
              </mc:Choice>
              <mc:Fallback>
                <p:oleObj name="Equation" r:id="rId6" imgW="85068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488" y="1646238"/>
                        <a:ext cx="1357312" cy="60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858838" y="714375"/>
            <a:ext cx="76327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000">
                <a:solidFill>
                  <a:srgbClr val="000000"/>
                </a:solidFill>
              </a:rPr>
              <a:t>Zeichne die Ortskreise für</a:t>
            </a:r>
            <a:r>
              <a:rPr lang="de-CH" altLang="de-DE"/>
              <a:t> </a:t>
            </a:r>
            <a:r>
              <a:rPr lang="de-CH" altLang="de-DE" sz="2000">
                <a:solidFill>
                  <a:srgbClr val="FF0000"/>
                </a:solidFill>
              </a:rPr>
              <a:t>r = 0.2, 2, 4</a:t>
            </a:r>
            <a:r>
              <a:rPr lang="de-CH" altLang="de-DE" sz="2000">
                <a:solidFill>
                  <a:srgbClr val="000000"/>
                </a:solidFill>
              </a:rPr>
              <a:t> und</a:t>
            </a:r>
            <a:r>
              <a:rPr lang="de-CH" altLang="de-DE" sz="2000"/>
              <a:t> </a:t>
            </a:r>
            <a:r>
              <a:rPr lang="en-US" altLang="de-DE" sz="2000">
                <a:solidFill>
                  <a:srgbClr val="FF0000"/>
                </a:solidFill>
                <a:cs typeface="Arial" charset="0"/>
              </a:rPr>
              <a:t>-</a:t>
            </a:r>
            <a:r>
              <a:rPr lang="de-CH" altLang="de-DE" sz="2000">
                <a:solidFill>
                  <a:srgbClr val="FF0000"/>
                </a:solidFill>
                <a:cs typeface="Arial" charset="0"/>
              </a:rPr>
              <a:t>∞&lt;x&lt;+∞</a:t>
            </a:r>
          </a:p>
        </p:txBody>
      </p:sp>
      <p:sp>
        <p:nvSpPr>
          <p:cNvPr id="8200" name="Text Box 7"/>
          <p:cNvSpPr txBox="1">
            <a:spLocks noChangeArrowheads="1"/>
          </p:cNvSpPr>
          <p:nvPr/>
        </p:nvSpPr>
        <p:spPr bwMode="auto">
          <a:xfrm>
            <a:off x="950913" y="4241800"/>
            <a:ext cx="598487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x =</a:t>
            </a:r>
          </a:p>
        </p:txBody>
      </p:sp>
      <p:sp>
        <p:nvSpPr>
          <p:cNvPr id="745480" name="Text Box 8"/>
          <p:cNvSpPr txBox="1">
            <a:spLocks noChangeArrowheads="1"/>
          </p:cNvSpPr>
          <p:nvPr/>
        </p:nvSpPr>
        <p:spPr bwMode="auto">
          <a:xfrm>
            <a:off x="1547813" y="4211638"/>
            <a:ext cx="744537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∞</a:t>
            </a:r>
          </a:p>
        </p:txBody>
      </p:sp>
      <p:sp>
        <p:nvSpPr>
          <p:cNvPr id="8202" name="Text Box 9"/>
          <p:cNvSpPr txBox="1">
            <a:spLocks noChangeArrowheads="1"/>
          </p:cNvSpPr>
          <p:nvPr/>
        </p:nvSpPr>
        <p:spPr bwMode="auto">
          <a:xfrm>
            <a:off x="971550" y="3429000"/>
            <a:ext cx="54768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r =</a:t>
            </a:r>
          </a:p>
        </p:txBody>
      </p:sp>
      <p:sp>
        <p:nvSpPr>
          <p:cNvPr id="8203" name="Text Box 10"/>
          <p:cNvSpPr txBox="1">
            <a:spLocks noChangeArrowheads="1"/>
          </p:cNvSpPr>
          <p:nvPr/>
        </p:nvSpPr>
        <p:spPr bwMode="auto">
          <a:xfrm>
            <a:off x="1568450" y="3398838"/>
            <a:ext cx="669925" cy="430212"/>
          </a:xfrm>
          <a:prstGeom prst="rect">
            <a:avLst/>
          </a:prstGeom>
          <a:solidFill>
            <a:srgbClr val="00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0.2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483" name="Oval 11"/>
          <p:cNvSpPr>
            <a:spLocks noChangeArrowheads="1"/>
          </p:cNvSpPr>
          <p:nvPr/>
        </p:nvSpPr>
        <p:spPr bwMode="auto">
          <a:xfrm>
            <a:off x="8348663" y="40100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84" name="Oval 12"/>
          <p:cNvSpPr>
            <a:spLocks noChangeArrowheads="1"/>
          </p:cNvSpPr>
          <p:nvPr/>
        </p:nvSpPr>
        <p:spPr bwMode="auto">
          <a:xfrm>
            <a:off x="8253413" y="44608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85" name="Oval 13"/>
          <p:cNvSpPr>
            <a:spLocks noChangeArrowheads="1"/>
          </p:cNvSpPr>
          <p:nvPr/>
        </p:nvSpPr>
        <p:spPr bwMode="auto">
          <a:xfrm>
            <a:off x="8001000" y="5086350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86" name="Oval 14"/>
          <p:cNvSpPr>
            <a:spLocks noChangeArrowheads="1"/>
          </p:cNvSpPr>
          <p:nvPr/>
        </p:nvSpPr>
        <p:spPr bwMode="auto">
          <a:xfrm>
            <a:off x="7294563" y="57181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87" name="Oval 15"/>
          <p:cNvSpPr>
            <a:spLocks noChangeArrowheads="1"/>
          </p:cNvSpPr>
          <p:nvPr/>
        </p:nvSpPr>
        <p:spPr bwMode="auto">
          <a:xfrm>
            <a:off x="6037263" y="58959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88" name="Oval 16"/>
          <p:cNvSpPr>
            <a:spLocks noChangeArrowheads="1"/>
          </p:cNvSpPr>
          <p:nvPr/>
        </p:nvSpPr>
        <p:spPr bwMode="auto">
          <a:xfrm>
            <a:off x="5014913" y="53816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89" name="Oval 17"/>
          <p:cNvSpPr>
            <a:spLocks noChangeArrowheads="1"/>
          </p:cNvSpPr>
          <p:nvPr/>
        </p:nvSpPr>
        <p:spPr bwMode="auto">
          <a:xfrm>
            <a:off x="4545013" y="46450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90" name="Oval 18"/>
          <p:cNvSpPr>
            <a:spLocks noChangeArrowheads="1"/>
          </p:cNvSpPr>
          <p:nvPr/>
        </p:nvSpPr>
        <p:spPr bwMode="auto">
          <a:xfrm>
            <a:off x="4437063" y="40036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91" name="Oval 19"/>
          <p:cNvSpPr>
            <a:spLocks noChangeArrowheads="1"/>
          </p:cNvSpPr>
          <p:nvPr/>
        </p:nvSpPr>
        <p:spPr bwMode="auto">
          <a:xfrm>
            <a:off x="4538663" y="33686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92" name="Oval 20"/>
          <p:cNvSpPr>
            <a:spLocks noChangeArrowheads="1"/>
          </p:cNvSpPr>
          <p:nvPr/>
        </p:nvSpPr>
        <p:spPr bwMode="auto">
          <a:xfrm>
            <a:off x="5008563" y="26384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93" name="Oval 21"/>
          <p:cNvSpPr>
            <a:spLocks noChangeArrowheads="1"/>
          </p:cNvSpPr>
          <p:nvPr/>
        </p:nvSpPr>
        <p:spPr bwMode="auto">
          <a:xfrm>
            <a:off x="6043613" y="21177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94" name="Oval 22"/>
          <p:cNvSpPr>
            <a:spLocks noChangeArrowheads="1"/>
          </p:cNvSpPr>
          <p:nvPr/>
        </p:nvSpPr>
        <p:spPr bwMode="auto">
          <a:xfrm>
            <a:off x="7307263" y="23018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95" name="Oval 23"/>
          <p:cNvSpPr>
            <a:spLocks noChangeArrowheads="1"/>
          </p:cNvSpPr>
          <p:nvPr/>
        </p:nvSpPr>
        <p:spPr bwMode="auto">
          <a:xfrm>
            <a:off x="8005763" y="294322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96" name="Oval 24"/>
          <p:cNvSpPr>
            <a:spLocks noChangeArrowheads="1"/>
          </p:cNvSpPr>
          <p:nvPr/>
        </p:nvSpPr>
        <p:spPr bwMode="auto">
          <a:xfrm>
            <a:off x="8256588" y="35591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8218" name="Oval 25"/>
          <p:cNvSpPr>
            <a:spLocks noChangeArrowheads="1"/>
          </p:cNvSpPr>
          <p:nvPr/>
        </p:nvSpPr>
        <p:spPr bwMode="auto">
          <a:xfrm>
            <a:off x="6045200" y="2889250"/>
            <a:ext cx="2330450" cy="2324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498" name="Text Box 26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10</a:t>
            </a:r>
          </a:p>
        </p:txBody>
      </p:sp>
      <p:sp>
        <p:nvSpPr>
          <p:cNvPr id="745499" name="Text Box 27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4</a:t>
            </a:r>
          </a:p>
        </p:txBody>
      </p:sp>
      <p:sp>
        <p:nvSpPr>
          <p:cNvPr id="745500" name="Text Box 28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2</a:t>
            </a:r>
          </a:p>
        </p:txBody>
      </p:sp>
      <p:sp>
        <p:nvSpPr>
          <p:cNvPr id="745501" name="Text Box 29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1</a:t>
            </a:r>
          </a:p>
        </p:txBody>
      </p:sp>
      <p:sp>
        <p:nvSpPr>
          <p:cNvPr id="745502" name="Text Box 30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0.5</a:t>
            </a:r>
          </a:p>
        </p:txBody>
      </p:sp>
      <p:sp>
        <p:nvSpPr>
          <p:cNvPr id="745503" name="Text Box 31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0.1</a:t>
            </a:r>
          </a:p>
        </p:txBody>
      </p:sp>
      <p:sp>
        <p:nvSpPr>
          <p:cNvPr id="745504" name="Text Box 32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 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05" name="Text Box 33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+0.1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06" name="Text Box 34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+0.5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07" name="Text Box 35"/>
          <p:cNvSpPr txBox="1">
            <a:spLocks noChangeArrowheads="1"/>
          </p:cNvSpPr>
          <p:nvPr/>
        </p:nvSpPr>
        <p:spPr bwMode="auto">
          <a:xfrm>
            <a:off x="15367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08" name="Text Box 36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09" name="Text Box 37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+4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10" name="Text Box 38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+10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11" name="Text Box 39"/>
          <p:cNvSpPr txBox="1">
            <a:spLocks noChangeArrowheads="1"/>
          </p:cNvSpPr>
          <p:nvPr/>
        </p:nvSpPr>
        <p:spPr bwMode="auto">
          <a:xfrm>
            <a:off x="1549400" y="4208463"/>
            <a:ext cx="808038" cy="430212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∞</a:t>
            </a:r>
          </a:p>
        </p:txBody>
      </p:sp>
      <p:sp>
        <p:nvSpPr>
          <p:cNvPr id="8233" name="Text Box 40"/>
          <p:cNvSpPr txBox="1">
            <a:spLocks noChangeArrowheads="1"/>
          </p:cNvSpPr>
          <p:nvPr/>
        </p:nvSpPr>
        <p:spPr bwMode="auto">
          <a:xfrm>
            <a:off x="5986463" y="4006850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45513" name="Oval 41"/>
          <p:cNvSpPr>
            <a:spLocks noChangeArrowheads="1"/>
          </p:cNvSpPr>
          <p:nvPr/>
        </p:nvSpPr>
        <p:spPr bwMode="auto">
          <a:xfrm>
            <a:off x="4464050" y="2117725"/>
            <a:ext cx="3902075" cy="3848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14" name="Text Box 42"/>
          <p:cNvSpPr txBox="1">
            <a:spLocks noChangeArrowheads="1"/>
          </p:cNvSpPr>
          <p:nvPr/>
        </p:nvSpPr>
        <p:spPr bwMode="auto">
          <a:xfrm>
            <a:off x="4433888" y="4006850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0.2</a:t>
            </a:r>
          </a:p>
        </p:txBody>
      </p:sp>
      <p:sp>
        <p:nvSpPr>
          <p:cNvPr id="8236" name="Oval 43"/>
          <p:cNvSpPr>
            <a:spLocks noChangeArrowheads="1"/>
          </p:cNvSpPr>
          <p:nvPr/>
        </p:nvSpPr>
        <p:spPr bwMode="auto">
          <a:xfrm>
            <a:off x="5248275" y="2495550"/>
            <a:ext cx="3114675" cy="30861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8237" name="Text Box 44"/>
          <p:cNvSpPr txBox="1">
            <a:spLocks noChangeArrowheads="1"/>
          </p:cNvSpPr>
          <p:nvPr/>
        </p:nvSpPr>
        <p:spPr bwMode="auto">
          <a:xfrm>
            <a:off x="5195888" y="4006850"/>
            <a:ext cx="4302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0.5</a:t>
            </a:r>
          </a:p>
        </p:txBody>
      </p:sp>
      <p:sp>
        <p:nvSpPr>
          <p:cNvPr id="745518" name="Text Box 46"/>
          <p:cNvSpPr txBox="1">
            <a:spLocks noChangeArrowheads="1"/>
          </p:cNvSpPr>
          <p:nvPr/>
        </p:nvSpPr>
        <p:spPr bwMode="auto">
          <a:xfrm>
            <a:off x="1571625" y="3400425"/>
            <a:ext cx="677863" cy="43021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19" name="Text Box 47"/>
          <p:cNvSpPr txBox="1">
            <a:spLocks noChangeArrowheads="1"/>
          </p:cNvSpPr>
          <p:nvPr/>
        </p:nvSpPr>
        <p:spPr bwMode="auto">
          <a:xfrm>
            <a:off x="1560513" y="4225925"/>
            <a:ext cx="744537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∞</a:t>
            </a:r>
          </a:p>
        </p:txBody>
      </p:sp>
      <p:sp>
        <p:nvSpPr>
          <p:cNvPr id="745520" name="Text Box 48"/>
          <p:cNvSpPr txBox="1">
            <a:spLocks noChangeArrowheads="1"/>
          </p:cNvSpPr>
          <p:nvPr/>
        </p:nvSpPr>
        <p:spPr bwMode="auto">
          <a:xfrm>
            <a:off x="15494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10</a:t>
            </a:r>
          </a:p>
        </p:txBody>
      </p:sp>
      <p:sp>
        <p:nvSpPr>
          <p:cNvPr id="745521" name="Text Box 49"/>
          <p:cNvSpPr txBox="1">
            <a:spLocks noChangeArrowheads="1"/>
          </p:cNvSpPr>
          <p:nvPr/>
        </p:nvSpPr>
        <p:spPr bwMode="auto">
          <a:xfrm>
            <a:off x="15494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4</a:t>
            </a:r>
          </a:p>
        </p:txBody>
      </p:sp>
      <p:sp>
        <p:nvSpPr>
          <p:cNvPr id="745522" name="Text Box 50"/>
          <p:cNvSpPr txBox="1">
            <a:spLocks noChangeArrowheads="1"/>
          </p:cNvSpPr>
          <p:nvPr/>
        </p:nvSpPr>
        <p:spPr bwMode="auto">
          <a:xfrm>
            <a:off x="15494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2</a:t>
            </a:r>
          </a:p>
        </p:txBody>
      </p:sp>
      <p:sp>
        <p:nvSpPr>
          <p:cNvPr id="745523" name="Text Box 51"/>
          <p:cNvSpPr txBox="1">
            <a:spLocks noChangeArrowheads="1"/>
          </p:cNvSpPr>
          <p:nvPr/>
        </p:nvSpPr>
        <p:spPr bwMode="auto">
          <a:xfrm>
            <a:off x="15494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1</a:t>
            </a:r>
          </a:p>
        </p:txBody>
      </p:sp>
      <p:sp>
        <p:nvSpPr>
          <p:cNvPr id="745524" name="Text Box 52"/>
          <p:cNvSpPr txBox="1">
            <a:spLocks noChangeArrowheads="1"/>
          </p:cNvSpPr>
          <p:nvPr/>
        </p:nvSpPr>
        <p:spPr bwMode="auto">
          <a:xfrm>
            <a:off x="15494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0.5</a:t>
            </a:r>
          </a:p>
        </p:txBody>
      </p:sp>
      <p:sp>
        <p:nvSpPr>
          <p:cNvPr id="745525" name="Text Box 53"/>
          <p:cNvSpPr txBox="1">
            <a:spLocks noChangeArrowheads="1"/>
          </p:cNvSpPr>
          <p:nvPr/>
        </p:nvSpPr>
        <p:spPr bwMode="auto">
          <a:xfrm>
            <a:off x="15494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0.1</a:t>
            </a:r>
          </a:p>
        </p:txBody>
      </p:sp>
      <p:sp>
        <p:nvSpPr>
          <p:cNvPr id="745526" name="Text Box 54"/>
          <p:cNvSpPr txBox="1">
            <a:spLocks noChangeArrowheads="1"/>
          </p:cNvSpPr>
          <p:nvPr/>
        </p:nvSpPr>
        <p:spPr bwMode="auto">
          <a:xfrm>
            <a:off x="15621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 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27" name="Text Box 55"/>
          <p:cNvSpPr txBox="1">
            <a:spLocks noChangeArrowheads="1"/>
          </p:cNvSpPr>
          <p:nvPr/>
        </p:nvSpPr>
        <p:spPr bwMode="auto">
          <a:xfrm>
            <a:off x="15621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+0.1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28" name="Text Box 56"/>
          <p:cNvSpPr txBox="1">
            <a:spLocks noChangeArrowheads="1"/>
          </p:cNvSpPr>
          <p:nvPr/>
        </p:nvSpPr>
        <p:spPr bwMode="auto">
          <a:xfrm>
            <a:off x="15494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+0.5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29" name="Text Box 57"/>
          <p:cNvSpPr txBox="1">
            <a:spLocks noChangeArrowheads="1"/>
          </p:cNvSpPr>
          <p:nvPr/>
        </p:nvSpPr>
        <p:spPr bwMode="auto">
          <a:xfrm>
            <a:off x="15494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30" name="Text Box 58"/>
          <p:cNvSpPr txBox="1">
            <a:spLocks noChangeArrowheads="1"/>
          </p:cNvSpPr>
          <p:nvPr/>
        </p:nvSpPr>
        <p:spPr bwMode="auto">
          <a:xfrm>
            <a:off x="15621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31" name="Text Box 59"/>
          <p:cNvSpPr txBox="1">
            <a:spLocks noChangeArrowheads="1"/>
          </p:cNvSpPr>
          <p:nvPr/>
        </p:nvSpPr>
        <p:spPr bwMode="auto">
          <a:xfrm>
            <a:off x="15621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+4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32" name="Text Box 60"/>
          <p:cNvSpPr txBox="1">
            <a:spLocks noChangeArrowheads="1"/>
          </p:cNvSpPr>
          <p:nvPr/>
        </p:nvSpPr>
        <p:spPr bwMode="auto">
          <a:xfrm>
            <a:off x="15621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+10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33" name="Text Box 61"/>
          <p:cNvSpPr txBox="1">
            <a:spLocks noChangeArrowheads="1"/>
          </p:cNvSpPr>
          <p:nvPr/>
        </p:nvSpPr>
        <p:spPr bwMode="auto">
          <a:xfrm>
            <a:off x="1562100" y="4222750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∞</a:t>
            </a:r>
          </a:p>
        </p:txBody>
      </p:sp>
      <p:sp>
        <p:nvSpPr>
          <p:cNvPr id="745534" name="Text Box 62"/>
          <p:cNvSpPr txBox="1">
            <a:spLocks noChangeArrowheads="1"/>
          </p:cNvSpPr>
          <p:nvPr/>
        </p:nvSpPr>
        <p:spPr bwMode="auto">
          <a:xfrm>
            <a:off x="1563688" y="4229100"/>
            <a:ext cx="744537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∞</a:t>
            </a:r>
          </a:p>
        </p:txBody>
      </p:sp>
      <p:sp>
        <p:nvSpPr>
          <p:cNvPr id="745535" name="Text Box 63"/>
          <p:cNvSpPr txBox="1">
            <a:spLocks noChangeArrowheads="1"/>
          </p:cNvSpPr>
          <p:nvPr/>
        </p:nvSpPr>
        <p:spPr bwMode="auto">
          <a:xfrm>
            <a:off x="15525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10</a:t>
            </a:r>
          </a:p>
        </p:txBody>
      </p:sp>
      <p:sp>
        <p:nvSpPr>
          <p:cNvPr id="745536" name="Text Box 64"/>
          <p:cNvSpPr txBox="1">
            <a:spLocks noChangeArrowheads="1"/>
          </p:cNvSpPr>
          <p:nvPr/>
        </p:nvSpPr>
        <p:spPr bwMode="auto">
          <a:xfrm>
            <a:off x="15525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4</a:t>
            </a:r>
          </a:p>
        </p:txBody>
      </p:sp>
      <p:sp>
        <p:nvSpPr>
          <p:cNvPr id="745537" name="Text Box 65"/>
          <p:cNvSpPr txBox="1">
            <a:spLocks noChangeArrowheads="1"/>
          </p:cNvSpPr>
          <p:nvPr/>
        </p:nvSpPr>
        <p:spPr bwMode="auto">
          <a:xfrm>
            <a:off x="15525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2</a:t>
            </a:r>
          </a:p>
        </p:txBody>
      </p:sp>
      <p:sp>
        <p:nvSpPr>
          <p:cNvPr id="745538" name="Text Box 66"/>
          <p:cNvSpPr txBox="1">
            <a:spLocks noChangeArrowheads="1"/>
          </p:cNvSpPr>
          <p:nvPr/>
        </p:nvSpPr>
        <p:spPr bwMode="auto">
          <a:xfrm>
            <a:off x="15525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1</a:t>
            </a:r>
          </a:p>
        </p:txBody>
      </p:sp>
      <p:sp>
        <p:nvSpPr>
          <p:cNvPr id="745539" name="Text Box 67"/>
          <p:cNvSpPr txBox="1">
            <a:spLocks noChangeArrowheads="1"/>
          </p:cNvSpPr>
          <p:nvPr/>
        </p:nvSpPr>
        <p:spPr bwMode="auto">
          <a:xfrm>
            <a:off x="15525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0.5</a:t>
            </a:r>
          </a:p>
        </p:txBody>
      </p:sp>
      <p:sp>
        <p:nvSpPr>
          <p:cNvPr id="745540" name="Text Box 68"/>
          <p:cNvSpPr txBox="1">
            <a:spLocks noChangeArrowheads="1"/>
          </p:cNvSpPr>
          <p:nvPr/>
        </p:nvSpPr>
        <p:spPr bwMode="auto">
          <a:xfrm>
            <a:off x="15525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-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0.1</a:t>
            </a:r>
          </a:p>
        </p:txBody>
      </p:sp>
      <p:sp>
        <p:nvSpPr>
          <p:cNvPr id="745541" name="Text Box 69"/>
          <p:cNvSpPr txBox="1">
            <a:spLocks noChangeArrowheads="1"/>
          </p:cNvSpPr>
          <p:nvPr/>
        </p:nvSpPr>
        <p:spPr bwMode="auto">
          <a:xfrm>
            <a:off x="15652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 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42" name="Text Box 70"/>
          <p:cNvSpPr txBox="1">
            <a:spLocks noChangeArrowheads="1"/>
          </p:cNvSpPr>
          <p:nvPr/>
        </p:nvSpPr>
        <p:spPr bwMode="auto">
          <a:xfrm>
            <a:off x="15652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+0.1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43" name="Text Box 71"/>
          <p:cNvSpPr txBox="1">
            <a:spLocks noChangeArrowheads="1"/>
          </p:cNvSpPr>
          <p:nvPr/>
        </p:nvSpPr>
        <p:spPr bwMode="auto">
          <a:xfrm>
            <a:off x="15525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+0.5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44" name="Text Box 72"/>
          <p:cNvSpPr txBox="1">
            <a:spLocks noChangeArrowheads="1"/>
          </p:cNvSpPr>
          <p:nvPr/>
        </p:nvSpPr>
        <p:spPr bwMode="auto">
          <a:xfrm>
            <a:off x="15525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+1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45" name="Text Box 73"/>
          <p:cNvSpPr txBox="1">
            <a:spLocks noChangeArrowheads="1"/>
          </p:cNvSpPr>
          <p:nvPr/>
        </p:nvSpPr>
        <p:spPr bwMode="auto">
          <a:xfrm>
            <a:off x="15652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+2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46" name="Text Box 74"/>
          <p:cNvSpPr txBox="1">
            <a:spLocks noChangeArrowheads="1"/>
          </p:cNvSpPr>
          <p:nvPr/>
        </p:nvSpPr>
        <p:spPr bwMode="auto">
          <a:xfrm>
            <a:off x="15652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+4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47" name="Text Box 75"/>
          <p:cNvSpPr txBox="1">
            <a:spLocks noChangeArrowheads="1"/>
          </p:cNvSpPr>
          <p:nvPr/>
        </p:nvSpPr>
        <p:spPr bwMode="auto">
          <a:xfrm>
            <a:off x="15652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+10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48" name="Text Box 76"/>
          <p:cNvSpPr txBox="1">
            <a:spLocks noChangeArrowheads="1"/>
          </p:cNvSpPr>
          <p:nvPr/>
        </p:nvSpPr>
        <p:spPr bwMode="auto">
          <a:xfrm>
            <a:off x="1565275" y="4225925"/>
            <a:ext cx="808038" cy="430213"/>
          </a:xfrm>
          <a:prstGeom prst="rect">
            <a:avLst/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+</a:t>
            </a:r>
            <a:r>
              <a:rPr lang="de-CH" altLang="de-DE" sz="2400" b="0">
                <a:solidFill>
                  <a:srgbClr val="000000"/>
                </a:solidFill>
                <a:cs typeface="Arial" charset="0"/>
              </a:rPr>
              <a:t>∞</a:t>
            </a:r>
          </a:p>
        </p:txBody>
      </p:sp>
      <p:sp>
        <p:nvSpPr>
          <p:cNvPr id="745549" name="Text Box 77"/>
          <p:cNvSpPr txBox="1">
            <a:spLocks noChangeArrowheads="1"/>
          </p:cNvSpPr>
          <p:nvPr/>
        </p:nvSpPr>
        <p:spPr bwMode="auto">
          <a:xfrm>
            <a:off x="1571625" y="3406775"/>
            <a:ext cx="677863" cy="430213"/>
          </a:xfrm>
          <a:prstGeom prst="rect">
            <a:avLst/>
          </a:prstGeom>
          <a:solidFill>
            <a:srgbClr val="00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400" b="0">
                <a:solidFill>
                  <a:srgbClr val="000000"/>
                </a:solidFill>
              </a:rPr>
              <a:t>4</a:t>
            </a:r>
            <a:endParaRPr lang="de-CH" altLang="de-DE" sz="2400" b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45553" name="Oval 81"/>
          <p:cNvSpPr>
            <a:spLocks noChangeArrowheads="1"/>
          </p:cNvSpPr>
          <p:nvPr/>
        </p:nvSpPr>
        <p:spPr bwMode="auto">
          <a:xfrm>
            <a:off x="8224838" y="4432300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54" name="Oval 82"/>
          <p:cNvSpPr>
            <a:spLocks noChangeArrowheads="1"/>
          </p:cNvSpPr>
          <p:nvPr/>
        </p:nvSpPr>
        <p:spPr bwMode="auto">
          <a:xfrm>
            <a:off x="7772400" y="4743450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55" name="Oval 83"/>
          <p:cNvSpPr>
            <a:spLocks noChangeArrowheads="1"/>
          </p:cNvSpPr>
          <p:nvPr/>
        </p:nvSpPr>
        <p:spPr bwMode="auto">
          <a:xfrm>
            <a:off x="7265988" y="47275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56" name="Oval 84"/>
          <p:cNvSpPr>
            <a:spLocks noChangeArrowheads="1"/>
          </p:cNvSpPr>
          <p:nvPr/>
        </p:nvSpPr>
        <p:spPr bwMode="auto">
          <a:xfrm>
            <a:off x="6942138" y="44862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57" name="Oval 85"/>
          <p:cNvSpPr>
            <a:spLocks noChangeArrowheads="1"/>
          </p:cNvSpPr>
          <p:nvPr/>
        </p:nvSpPr>
        <p:spPr bwMode="auto">
          <a:xfrm>
            <a:off x="6824663" y="4267200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58" name="Oval 86"/>
          <p:cNvSpPr>
            <a:spLocks noChangeArrowheads="1"/>
          </p:cNvSpPr>
          <p:nvPr/>
        </p:nvSpPr>
        <p:spPr bwMode="auto">
          <a:xfrm>
            <a:off x="6792913" y="4121150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59" name="Oval 87"/>
          <p:cNvSpPr>
            <a:spLocks noChangeArrowheads="1"/>
          </p:cNvSpPr>
          <p:nvPr/>
        </p:nvSpPr>
        <p:spPr bwMode="auto">
          <a:xfrm>
            <a:off x="6789738" y="4013200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60" name="Oval 88"/>
          <p:cNvSpPr>
            <a:spLocks noChangeArrowheads="1"/>
          </p:cNvSpPr>
          <p:nvPr/>
        </p:nvSpPr>
        <p:spPr bwMode="auto">
          <a:xfrm>
            <a:off x="6796088" y="3892550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61" name="Oval 89"/>
          <p:cNvSpPr>
            <a:spLocks noChangeArrowheads="1"/>
          </p:cNvSpPr>
          <p:nvPr/>
        </p:nvSpPr>
        <p:spPr bwMode="auto">
          <a:xfrm>
            <a:off x="6837363" y="3752850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62" name="Oval 90"/>
          <p:cNvSpPr>
            <a:spLocks noChangeArrowheads="1"/>
          </p:cNvSpPr>
          <p:nvPr/>
        </p:nvSpPr>
        <p:spPr bwMode="auto">
          <a:xfrm>
            <a:off x="6938963" y="35464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63" name="Oval 91"/>
          <p:cNvSpPr>
            <a:spLocks noChangeArrowheads="1"/>
          </p:cNvSpPr>
          <p:nvPr/>
        </p:nvSpPr>
        <p:spPr bwMode="auto">
          <a:xfrm>
            <a:off x="7278688" y="3302000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64" name="Oval 92"/>
          <p:cNvSpPr>
            <a:spLocks noChangeArrowheads="1"/>
          </p:cNvSpPr>
          <p:nvPr/>
        </p:nvSpPr>
        <p:spPr bwMode="auto">
          <a:xfrm>
            <a:off x="7786688" y="3267075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65" name="Oval 93"/>
          <p:cNvSpPr>
            <a:spLocks noChangeArrowheads="1"/>
          </p:cNvSpPr>
          <p:nvPr/>
        </p:nvSpPr>
        <p:spPr bwMode="auto">
          <a:xfrm>
            <a:off x="8218488" y="3592513"/>
            <a:ext cx="71437" cy="71437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66" name="Oval 94"/>
          <p:cNvSpPr>
            <a:spLocks noChangeArrowheads="1"/>
          </p:cNvSpPr>
          <p:nvPr/>
        </p:nvSpPr>
        <p:spPr bwMode="auto">
          <a:xfrm>
            <a:off x="6821488" y="3270250"/>
            <a:ext cx="1554162" cy="1552575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67" name="Oval 95"/>
          <p:cNvSpPr>
            <a:spLocks noChangeArrowheads="1"/>
          </p:cNvSpPr>
          <p:nvPr/>
        </p:nvSpPr>
        <p:spPr bwMode="auto">
          <a:xfrm>
            <a:off x="8162925" y="4384675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68" name="Oval 96"/>
          <p:cNvSpPr>
            <a:spLocks noChangeArrowheads="1"/>
          </p:cNvSpPr>
          <p:nvPr/>
        </p:nvSpPr>
        <p:spPr bwMode="auto">
          <a:xfrm>
            <a:off x="7781925" y="4462463"/>
            <a:ext cx="71438" cy="71437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69" name="Oval 97"/>
          <p:cNvSpPr>
            <a:spLocks noChangeArrowheads="1"/>
          </p:cNvSpPr>
          <p:nvPr/>
        </p:nvSpPr>
        <p:spPr bwMode="auto">
          <a:xfrm>
            <a:off x="7546975" y="4337050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70" name="Oval 98"/>
          <p:cNvSpPr>
            <a:spLocks noChangeArrowheads="1"/>
          </p:cNvSpPr>
          <p:nvPr/>
        </p:nvSpPr>
        <p:spPr bwMode="auto">
          <a:xfrm>
            <a:off x="7451725" y="4191000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71" name="Oval 99"/>
          <p:cNvSpPr>
            <a:spLocks noChangeArrowheads="1"/>
          </p:cNvSpPr>
          <p:nvPr/>
        </p:nvSpPr>
        <p:spPr bwMode="auto">
          <a:xfrm>
            <a:off x="7419975" y="4100513"/>
            <a:ext cx="71438" cy="71437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72" name="Oval 100"/>
          <p:cNvSpPr>
            <a:spLocks noChangeArrowheads="1"/>
          </p:cNvSpPr>
          <p:nvPr/>
        </p:nvSpPr>
        <p:spPr bwMode="auto">
          <a:xfrm>
            <a:off x="7421563" y="4059238"/>
            <a:ext cx="71437" cy="71437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73" name="Oval 101"/>
          <p:cNvSpPr>
            <a:spLocks noChangeArrowheads="1"/>
          </p:cNvSpPr>
          <p:nvPr/>
        </p:nvSpPr>
        <p:spPr bwMode="auto">
          <a:xfrm>
            <a:off x="7418388" y="4013200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74" name="Oval 102"/>
          <p:cNvSpPr>
            <a:spLocks noChangeArrowheads="1"/>
          </p:cNvSpPr>
          <p:nvPr/>
        </p:nvSpPr>
        <p:spPr bwMode="auto">
          <a:xfrm>
            <a:off x="7415213" y="3963988"/>
            <a:ext cx="71437" cy="71437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75" name="Oval 103"/>
          <p:cNvSpPr>
            <a:spLocks noChangeArrowheads="1"/>
          </p:cNvSpPr>
          <p:nvPr/>
        </p:nvSpPr>
        <p:spPr bwMode="auto">
          <a:xfrm>
            <a:off x="7427913" y="3910013"/>
            <a:ext cx="71437" cy="71437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76" name="Oval 104"/>
          <p:cNvSpPr>
            <a:spLocks noChangeArrowheads="1"/>
          </p:cNvSpPr>
          <p:nvPr/>
        </p:nvSpPr>
        <p:spPr bwMode="auto">
          <a:xfrm>
            <a:off x="7448550" y="3832225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77" name="Oval 105"/>
          <p:cNvSpPr>
            <a:spLocks noChangeArrowheads="1"/>
          </p:cNvSpPr>
          <p:nvPr/>
        </p:nvSpPr>
        <p:spPr bwMode="auto">
          <a:xfrm>
            <a:off x="7550150" y="3692525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78" name="Oval 106"/>
          <p:cNvSpPr>
            <a:spLocks noChangeArrowheads="1"/>
          </p:cNvSpPr>
          <p:nvPr/>
        </p:nvSpPr>
        <p:spPr bwMode="auto">
          <a:xfrm>
            <a:off x="7777163" y="3562350"/>
            <a:ext cx="71437" cy="714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79" name="Oval 107"/>
          <p:cNvSpPr>
            <a:spLocks noChangeArrowheads="1"/>
          </p:cNvSpPr>
          <p:nvPr/>
        </p:nvSpPr>
        <p:spPr bwMode="auto">
          <a:xfrm>
            <a:off x="8166100" y="3649663"/>
            <a:ext cx="71438" cy="71437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80" name="Oval 108"/>
          <p:cNvSpPr>
            <a:spLocks noChangeArrowheads="1"/>
          </p:cNvSpPr>
          <p:nvPr/>
        </p:nvSpPr>
        <p:spPr bwMode="auto">
          <a:xfrm>
            <a:off x="7451725" y="3586163"/>
            <a:ext cx="923925" cy="925512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745581" name="Text Box 109"/>
          <p:cNvSpPr txBox="1">
            <a:spLocks noChangeArrowheads="1"/>
          </p:cNvSpPr>
          <p:nvPr/>
        </p:nvSpPr>
        <p:spPr bwMode="auto">
          <a:xfrm>
            <a:off x="6805613" y="3997325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745582" name="Text Box 110"/>
          <p:cNvSpPr txBox="1">
            <a:spLocks noChangeArrowheads="1"/>
          </p:cNvSpPr>
          <p:nvPr/>
        </p:nvSpPr>
        <p:spPr bwMode="auto">
          <a:xfrm>
            <a:off x="7424738" y="3997325"/>
            <a:ext cx="28257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1400" b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8300" name="Text Box 113"/>
          <p:cNvSpPr txBox="1">
            <a:spLocks noChangeArrowheads="1"/>
          </p:cNvSpPr>
          <p:nvPr/>
        </p:nvSpPr>
        <p:spPr bwMode="auto">
          <a:xfrm>
            <a:off x="1093788" y="5503863"/>
            <a:ext cx="2879725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400">
                <a:solidFill>
                  <a:srgbClr val="FF0000"/>
                </a:solidFill>
              </a:rPr>
              <a:t>Weitere </a:t>
            </a:r>
          </a:p>
          <a:p>
            <a:pPr eaLnBrk="1" hangingPunct="1">
              <a:spcBef>
                <a:spcPct val="50000"/>
              </a:spcBef>
            </a:pPr>
            <a:r>
              <a:rPr lang="de-CH" altLang="de-DE" sz="2400">
                <a:solidFill>
                  <a:srgbClr val="FF0000"/>
                </a:solidFill>
              </a:rPr>
              <a:t>konstant-r-Kreise</a:t>
            </a:r>
          </a:p>
        </p:txBody>
      </p:sp>
      <p:sp>
        <p:nvSpPr>
          <p:cNvPr id="745586" name="AutoShape 1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7425" y="6480175"/>
            <a:ext cx="536575" cy="377825"/>
          </a:xfrm>
          <a:prstGeom prst="actionButtonForwardNex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92" presetID="1" presetClass="entr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9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745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131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131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18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1" dur="500"/>
                                        <p:tgtEl>
                                          <p:spTgt spid="745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148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148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 nodeType="afterGroup">
                            <p:stCondLst>
                              <p:cond delay="16300"/>
                            </p:stCondLst>
                            <p:childTnLst>
                              <p:par>
                                <p:cTn id="19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 nodeType="afterGroup">
                            <p:stCondLst>
                              <p:cond delay="171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 nodeType="afterGroup">
                            <p:stCondLst>
                              <p:cond delay="171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 nodeType="afterGroup">
                            <p:stCondLst>
                              <p:cond delay="17700"/>
                            </p:stCondLst>
                            <p:childTnLst>
                              <p:par>
                                <p:cTn id="2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 nodeType="afterGroup">
                            <p:stCondLst>
                              <p:cond delay="17700"/>
                            </p:stCondLst>
                            <p:childTnLst>
                              <p:par>
                                <p:cTn id="220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 nodeType="afterGroup">
                            <p:stCondLst>
                              <p:cond delay="18300"/>
                            </p:stCondLst>
                            <p:childTnLst>
                              <p:par>
                                <p:cTn id="2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 nodeType="afterGroup">
                            <p:stCondLst>
                              <p:cond delay="183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 nodeType="afterGroup">
                            <p:stCondLst>
                              <p:cond delay="189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 nodeType="afterGroup">
                            <p:stCondLst>
                              <p:cond delay="18900"/>
                            </p:stCondLst>
                            <p:childTnLst>
                              <p:par>
                                <p:cTn id="24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2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256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2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262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 nodeType="afterGroup">
                            <p:stCondLst>
                              <p:cond delay="20100"/>
                            </p:stCondLst>
                            <p:childTnLst>
                              <p:par>
                                <p:cTn id="2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 nodeType="afterGroup">
                            <p:stCondLst>
                              <p:cond delay="20100"/>
                            </p:stCondLst>
                            <p:childTnLst>
                              <p:par>
                                <p:cTn id="2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 nodeType="afterGroup">
                            <p:stCondLst>
                              <p:cond delay="20100"/>
                            </p:stCondLst>
                            <p:childTnLst>
                              <p:par>
                                <p:cTn id="2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 nodeType="afterGroup">
                            <p:stCondLst>
                              <p:cond delay="20100"/>
                            </p:stCondLst>
                            <p:childTnLst>
                              <p:par>
                                <p:cTn id="27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2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280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 nodeType="afterGroup">
                            <p:stCondLst>
                              <p:cond delay="20700"/>
                            </p:stCondLst>
                            <p:childTnLst>
                              <p:par>
                                <p:cTn id="28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5" dur="500"/>
                                        <p:tgtEl>
                                          <p:spTgt spid="745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 nodeType="afterGroup">
                            <p:stCondLst>
                              <p:cond delay="21700"/>
                            </p:stCondLst>
                            <p:childTnLst>
                              <p:par>
                                <p:cTn id="2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 nodeType="afterGroup">
                            <p:stCondLst>
                              <p:cond delay="217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5483" grpId="0" animBg="1"/>
      <p:bldP spid="745483" grpId="1" animBg="1"/>
      <p:bldP spid="745484" grpId="0" animBg="1"/>
      <p:bldP spid="745485" grpId="0" animBg="1"/>
      <p:bldP spid="745486" grpId="0" animBg="1"/>
      <p:bldP spid="745487" grpId="0" animBg="1"/>
      <p:bldP spid="745488" grpId="0" animBg="1"/>
      <p:bldP spid="745489" grpId="0" animBg="1"/>
      <p:bldP spid="745490" grpId="0" animBg="1"/>
      <p:bldP spid="745491" grpId="0" animBg="1"/>
      <p:bldP spid="745492" grpId="0" animBg="1"/>
      <p:bldP spid="745493" grpId="0" animBg="1"/>
      <p:bldP spid="745494" grpId="0" animBg="1"/>
      <p:bldP spid="745495" grpId="0" animBg="1"/>
      <p:bldP spid="745496" grpId="0" animBg="1"/>
      <p:bldP spid="745498" grpId="0" animBg="1"/>
      <p:bldP spid="745499" grpId="0" animBg="1"/>
      <p:bldP spid="745500" grpId="0" animBg="1"/>
      <p:bldP spid="745501" grpId="0" animBg="1"/>
      <p:bldP spid="745502" grpId="0" animBg="1"/>
      <p:bldP spid="745503" grpId="0" animBg="1"/>
      <p:bldP spid="745504" grpId="0" animBg="1"/>
      <p:bldP spid="745505" grpId="0" animBg="1"/>
      <p:bldP spid="745506" grpId="0" animBg="1"/>
      <p:bldP spid="745507" grpId="0" animBg="1"/>
      <p:bldP spid="745508" grpId="0" animBg="1"/>
      <p:bldP spid="745509" grpId="0" animBg="1"/>
      <p:bldP spid="745510" grpId="0" animBg="1"/>
      <p:bldP spid="745511" grpId="0" animBg="1"/>
      <p:bldP spid="745513" grpId="0" animBg="1"/>
      <p:bldP spid="745514" grpId="0"/>
      <p:bldP spid="745518" grpId="0" animBg="1"/>
      <p:bldP spid="745520" grpId="0" animBg="1"/>
      <p:bldP spid="745521" grpId="0" animBg="1"/>
      <p:bldP spid="745522" grpId="0" animBg="1"/>
      <p:bldP spid="745523" grpId="0" animBg="1"/>
      <p:bldP spid="745524" grpId="0" animBg="1"/>
      <p:bldP spid="745525" grpId="0" animBg="1"/>
      <p:bldP spid="745526" grpId="0" animBg="1"/>
      <p:bldP spid="745527" grpId="0" animBg="1"/>
      <p:bldP spid="745528" grpId="0" animBg="1"/>
      <p:bldP spid="745529" grpId="0" animBg="1"/>
      <p:bldP spid="745530" grpId="0" animBg="1"/>
      <p:bldP spid="745531" grpId="0" animBg="1"/>
      <p:bldP spid="745532" grpId="0" animBg="1"/>
      <p:bldP spid="745533" grpId="0" animBg="1"/>
      <p:bldP spid="745535" grpId="0" animBg="1"/>
      <p:bldP spid="745536" grpId="0" animBg="1"/>
      <p:bldP spid="745537" grpId="0" animBg="1"/>
      <p:bldP spid="745538" grpId="0" animBg="1"/>
      <p:bldP spid="745539" grpId="0" animBg="1"/>
      <p:bldP spid="745540" grpId="0" animBg="1"/>
      <p:bldP spid="745541" grpId="0" animBg="1"/>
      <p:bldP spid="745542" grpId="0" animBg="1"/>
      <p:bldP spid="745543" grpId="0" animBg="1"/>
      <p:bldP spid="745544" grpId="0" animBg="1"/>
      <p:bldP spid="745545" grpId="0" animBg="1"/>
      <p:bldP spid="745546" grpId="0" animBg="1"/>
      <p:bldP spid="745547" grpId="0" animBg="1"/>
      <p:bldP spid="745548" grpId="0" animBg="1"/>
      <p:bldP spid="745549" grpId="0" animBg="1"/>
      <p:bldP spid="745553" grpId="0" animBg="1"/>
      <p:bldP spid="745554" grpId="0" animBg="1"/>
      <p:bldP spid="745555" grpId="0" animBg="1"/>
      <p:bldP spid="745556" grpId="0" animBg="1"/>
      <p:bldP spid="745557" grpId="0" animBg="1"/>
      <p:bldP spid="745558" grpId="0" animBg="1"/>
      <p:bldP spid="745559" grpId="0" animBg="1"/>
      <p:bldP spid="745560" grpId="0" animBg="1"/>
      <p:bldP spid="745561" grpId="0" animBg="1"/>
      <p:bldP spid="745562" grpId="0" animBg="1"/>
      <p:bldP spid="745563" grpId="0" animBg="1"/>
      <p:bldP spid="745564" grpId="0" animBg="1"/>
      <p:bldP spid="745565" grpId="0" animBg="1"/>
      <p:bldP spid="745566" grpId="0" animBg="1"/>
      <p:bldP spid="745567" grpId="0" animBg="1"/>
      <p:bldP spid="745568" grpId="0" animBg="1"/>
      <p:bldP spid="745569" grpId="0" animBg="1"/>
      <p:bldP spid="745570" grpId="0" animBg="1"/>
      <p:bldP spid="745571" grpId="0" animBg="1"/>
      <p:bldP spid="745572" grpId="0" animBg="1"/>
      <p:bldP spid="745573" grpId="0" animBg="1"/>
      <p:bldP spid="745574" grpId="0" animBg="1"/>
      <p:bldP spid="745575" grpId="0" animBg="1"/>
      <p:bldP spid="745576" grpId="0" animBg="1"/>
      <p:bldP spid="745577" grpId="0" animBg="1"/>
      <p:bldP spid="745578" grpId="0" animBg="1"/>
      <p:bldP spid="745579" grpId="0" animBg="1"/>
      <p:bldP spid="745580" grpId="0" animBg="1"/>
      <p:bldP spid="745581" grpId="0"/>
      <p:bldP spid="745582" grpId="0"/>
      <p:bldP spid="74558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3.3"/>
</p:tagLst>
</file>

<file path=ppt/theme/theme1.xml><?xml version="1.0" encoding="utf-8"?>
<a:theme xmlns:a="http://schemas.openxmlformats.org/drawingml/2006/main" name="Kurse 2004 g">
  <a:themeElements>
    <a:clrScheme name="Kurse 2004 g 2">
      <a:dk1>
        <a:srgbClr val="003366"/>
      </a:dk1>
      <a:lt1>
        <a:srgbClr val="FFFFFF"/>
      </a:lt1>
      <a:dk2>
        <a:srgbClr val="006666"/>
      </a:dk2>
      <a:lt2>
        <a:srgbClr val="003366"/>
      </a:lt2>
      <a:accent1>
        <a:srgbClr val="99CC99"/>
      </a:accent1>
      <a:accent2>
        <a:srgbClr val="33CCCC"/>
      </a:accent2>
      <a:accent3>
        <a:srgbClr val="FFFFFF"/>
      </a:accent3>
      <a:accent4>
        <a:srgbClr val="002A56"/>
      </a:accent4>
      <a:accent5>
        <a:srgbClr val="CAE2CA"/>
      </a:accent5>
      <a:accent6>
        <a:srgbClr val="2DB9B9"/>
      </a:accent6>
      <a:hlink>
        <a:srgbClr val="666699"/>
      </a:hlink>
      <a:folHlink>
        <a:srgbClr val="CC99FF"/>
      </a:folHlink>
    </a:clrScheme>
    <a:fontScheme name="Kurse 2004 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Kurse 2004 g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urse 2004 g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rse 2004 g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rse 2004 g 4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889</Words>
  <Application>Microsoft Office PowerPoint</Application>
  <PresentationFormat>Bildschirmpräsentation (4:3)</PresentationFormat>
  <Paragraphs>308</Paragraphs>
  <Slides>28</Slides>
  <Notes>28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28</vt:i4>
      </vt:variant>
    </vt:vector>
  </HeadingPairs>
  <TitlesOfParts>
    <vt:vector size="33" baseType="lpstr">
      <vt:lpstr>Kurse 2004 g</vt:lpstr>
      <vt:lpstr>Benutzerdefiniertes Design</vt:lpstr>
      <vt:lpstr>VISIO</vt:lpstr>
      <vt:lpstr>Equation</vt:lpstr>
      <vt:lpstr>Visio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  <vt:lpstr>Smith-Chart</vt:lpstr>
    </vt:vector>
  </TitlesOfParts>
  <Company>Berne University of Applied Sciences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Smith-Chart Intro</dc:title>
  <dc:creator>Fritz Dellsperger</dc:creator>
  <cp:lastModifiedBy>DGF1</cp:lastModifiedBy>
  <cp:revision>184</cp:revision>
  <cp:lastPrinted>1601-01-01T00:00:00Z</cp:lastPrinted>
  <dcterms:created xsi:type="dcterms:W3CDTF">2002-06-29T13:15:28Z</dcterms:created>
  <dcterms:modified xsi:type="dcterms:W3CDTF">2016-11-10T16:36:20Z</dcterms:modified>
</cp:coreProperties>
</file>